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59" r:id="rId2"/>
    <p:sldMasterId id="2147483664" r:id="rId3"/>
  </p:sldMasterIdLst>
  <p:notesMasterIdLst>
    <p:notesMasterId r:id="rId12"/>
  </p:notesMasterIdLst>
  <p:handoutMasterIdLst>
    <p:handoutMasterId r:id="rId13"/>
  </p:handoutMasterIdLst>
  <p:sldIdLst>
    <p:sldId id="352" r:id="rId4"/>
    <p:sldId id="356" r:id="rId5"/>
    <p:sldId id="365" r:id="rId6"/>
    <p:sldId id="367" r:id="rId7"/>
    <p:sldId id="368" r:id="rId8"/>
    <p:sldId id="370" r:id="rId9"/>
    <p:sldId id="258" r:id="rId10"/>
    <p:sldId id="357" r:id="rId11"/>
  </p:sldIdLst>
  <p:sldSz cx="6858000" cy="51435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99FF"/>
    <a:srgbClr val="CC00FF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7889" autoAdjust="0"/>
    <p:restoredTop sz="96866" autoAdjust="0"/>
  </p:normalViewPr>
  <p:slideViewPr>
    <p:cSldViewPr snapToGrid="0" snapToObjects="1">
      <p:cViewPr varScale="1">
        <p:scale>
          <a:sx n="165" d="100"/>
          <a:sy n="165" d="100"/>
        </p:scale>
        <p:origin x="1602" y="120"/>
      </p:cViewPr>
      <p:guideLst>
        <p:guide orient="horz" pos="1439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5.9600610134633624E-3"/>
                  <c:y val="-2.86534829171272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208351091302623E-2"/>
                  <c:y val="-4.83207927988173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6996231384954902E-5"/>
                  <c:y val="-4.75807250508721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Prefer not to say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</c:v>
                </c:pt>
                <c:pt idx="1">
                  <c:v>0.47</c:v>
                </c:pt>
                <c:pt idx="2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5.9177143382028119E-2"/>
                  <c:y val="-2.06672561169199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2780798740810061E-3"/>
                  <c:y val="-2.13206746733005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0609725957071743E-2"/>
                  <c:y val="-4.34348702601155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7199900049391259E-3"/>
                  <c:y val="-6.664869275082148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0-5 years</c:v>
                </c:pt>
                <c:pt idx="1">
                  <c:v>6-10 years</c:v>
                </c:pt>
                <c:pt idx="2">
                  <c:v>11-20 years</c:v>
                </c:pt>
                <c:pt idx="3">
                  <c:v>&gt;20 years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0.21</c:v>
                </c:pt>
                <c:pt idx="1">
                  <c:v>0.1</c:v>
                </c:pt>
                <c:pt idx="2">
                  <c:v>0.21</c:v>
                </c:pt>
                <c:pt idx="3">
                  <c:v>0.48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4.0561342545292069E-2"/>
                  <c:y val="2.617088484645832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33086142400815172"/>
                  <c:y val="4.13918089961411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7690716698017998"/>
                  <c:y val="-2.26604770465638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29658241312996031"/>
                  <c:y val="-9.96806686610649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31141153378645831"/>
                  <c:y val="-0.169150638289856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Sheet1!$B$2:$B$6</c:f>
              <c:numCache>
                <c:formatCode>0%</c:formatCode>
                <c:ptCount val="5"/>
                <c:pt idx="0">
                  <c:v>0.94</c:v>
                </c:pt>
                <c:pt idx="1">
                  <c:v>0.03</c:v>
                </c:pt>
                <c:pt idx="2">
                  <c:v>0.01</c:v>
                </c:pt>
                <c:pt idx="3">
                  <c:v>0.01</c:v>
                </c:pt>
                <c:pt idx="4">
                  <c:v>0.01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No children</c:v>
                      </c:pt>
                      <c:pt idx="1">
                        <c:v>1 child</c:v>
                      </c:pt>
                      <c:pt idx="2">
                        <c:v>2 children</c:v>
                      </c:pt>
                      <c:pt idx="3">
                        <c:v>3 children</c:v>
                      </c:pt>
                      <c:pt idx="4">
                        <c:v>4 children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3.9260194242020721E-3"/>
                  <c:y val="-2.86534829171272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2496939791045625"/>
                  <c:y val="-0.2775863307192666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732205930947583E-2"/>
                  <c:y val="-0.1422772794398417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29658241312996031"/>
                  <c:y val="-9.96806686610649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31141153378645831"/>
                  <c:y val="-0.169150638289856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Sheet1!$B$2:$B$6</c:f>
              <c:numCache>
                <c:formatCode>0</c:formatCode>
                <c:ptCount val="5"/>
                <c:pt idx="0">
                  <c:v>11</c:v>
                </c:pt>
                <c:pt idx="1">
                  <c:v>9</c:v>
                </c:pt>
                <c:pt idx="2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3"/>
                      <c:pt idx="0">
                        <c:v>Secondary School</c:v>
                      </c:pt>
                      <c:pt idx="1">
                        <c:v>Keevil School</c:v>
                      </c:pt>
                      <c:pt idx="2">
                        <c:v>Pre-School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50545-E260-4F41-A803-5BF85CFE96EA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D68D1-0A4A-364F-B3D1-97755523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469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CAFC9-2F5E-7849-9A3C-3E3602566C83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59D8E-2A04-7648-BB99-EC53D2571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32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48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02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92370" y="2494609"/>
            <a:ext cx="4246214" cy="1234730"/>
          </a:xfrm>
        </p:spPr>
        <p:txBody>
          <a:bodyPr anchor="b">
            <a:normAutofit/>
          </a:bodyPr>
          <a:lstStyle>
            <a:lvl1pPr marL="0" indent="0">
              <a:buNone/>
              <a:defRPr sz="27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Add the title of your presentation here</a:t>
            </a:r>
            <a:endParaRPr lang="en-US" dirty="0"/>
          </a:p>
        </p:txBody>
      </p:sp>
      <p:sp>
        <p:nvSpPr>
          <p:cNvPr id="11" name="Subtitle 1"/>
          <p:cNvSpPr txBox="1">
            <a:spLocks/>
          </p:cNvSpPr>
          <p:nvPr userDrawn="1"/>
        </p:nvSpPr>
        <p:spPr>
          <a:xfrm>
            <a:off x="2542419" y="4862023"/>
            <a:ext cx="787976" cy="1602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 smtClean="0">
                <a:solidFill>
                  <a:srgbClr val="FFFFFF"/>
                </a:solidFill>
                <a:latin typeface="Helvetica Neue"/>
                <a:cs typeface="Helvetica Neue"/>
              </a:rPr>
              <a:t>Powered by</a:t>
            </a:r>
            <a:endParaRPr lang="en-US" sz="600" dirty="0">
              <a:solidFill>
                <a:srgbClr val="FFFFFF"/>
              </a:solidFill>
              <a:latin typeface="Helvetica Neue"/>
              <a:cs typeface="Helvetica Neue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94047" y="3729038"/>
            <a:ext cx="2203847" cy="385762"/>
          </a:xfrm>
        </p:spPr>
        <p:txBody>
          <a:bodyPr>
            <a:normAutofit/>
          </a:bodyPr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011" y="4791408"/>
            <a:ext cx="1036307" cy="336541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6917" y="723900"/>
            <a:ext cx="2915840" cy="261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1742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31729107"/>
              </p:ext>
            </p:extLst>
          </p:nvPr>
        </p:nvGraphicFramePr>
        <p:xfrm>
          <a:off x="153591" y="1052401"/>
          <a:ext cx="4465238" cy="2895600"/>
        </p:xfrm>
        <a:graphic>
          <a:graphicData uri="http://schemas.openxmlformats.org/drawingml/2006/table">
            <a:tbl>
              <a:tblPr firstRow="1" lastRow="1" bandRow="1">
                <a:tableStyleId>{1FECB4D8-DB02-4DC6-A0A2-4F2EBAE1DC90}</a:tableStyleId>
              </a:tblPr>
              <a:tblGrid>
                <a:gridCol w="3601778"/>
                <a:gridCol w="537311"/>
                <a:gridCol w="326149"/>
              </a:tblGrid>
              <a:tr h="31212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Answer Choices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Responses</a:t>
                      </a:r>
                      <a:endParaRPr lang="en-US" sz="11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Less than one year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to 3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 to 5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 to 7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More than seven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years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40.00%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125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lang="en-US" sz="10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86916" y="723900"/>
            <a:ext cx="3358753" cy="261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44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58552" y="3639393"/>
            <a:ext cx="3432291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153591" y="2334751"/>
            <a:ext cx="6172200" cy="85725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153591" y="3032256"/>
            <a:ext cx="2894409" cy="280987"/>
          </a:xfrm>
        </p:spPr>
        <p:txBody>
          <a:bodyPr/>
          <a:lstStyle>
            <a:lvl2pPr marL="3572" indent="0">
              <a:buNone/>
              <a:defRPr sz="12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 smtClean="0"/>
              <a:t>Total Responses</a:t>
            </a:r>
            <a:endParaRPr lang="en-US" dirty="0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158552" y="4047841"/>
            <a:ext cx="3432291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91" y="1200151"/>
            <a:ext cx="6361509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3591" y="4691162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537D1D7B-70B5-9D4F-A9E5-525C1090DAAC}" type="datetime4">
              <a:rPr lang="en-US" smtClean="0"/>
              <a:t>August 5, 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15100" y="4828084"/>
            <a:ext cx="28807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CCCCCC"/>
                </a:solidFill>
                <a:latin typeface="Arial"/>
                <a:cs typeface="Arial"/>
              </a:defRPr>
            </a:lvl1pPr>
          </a:lstStyle>
          <a:p>
            <a:fld id="{7FE0505B-37A8-D24C-BEF3-C2D216B51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16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/>
  <p:txStyles>
    <p:titleStyle>
      <a:lvl1pPr algn="l" defTabSz="342900" rtl="0" eaLnBrk="1" latinLnBrk="0" hangingPunct="1">
        <a:spcBef>
          <a:spcPct val="0"/>
        </a:spcBef>
        <a:buNone/>
        <a:defRPr sz="1350" b="1" kern="1200" baseline="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750" b="0" kern="1200">
          <a:solidFill>
            <a:schemeClr val="tx1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Arial"/>
          <a:ea typeface="+mn-ea"/>
          <a:cs typeface="Arial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352" y="333381"/>
            <a:ext cx="6696344" cy="3912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52" y="779681"/>
            <a:ext cx="3999380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75308" y="4815077"/>
            <a:ext cx="46952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53591" y="729178"/>
            <a:ext cx="6585347" cy="0"/>
          </a:xfrm>
          <a:prstGeom prst="line">
            <a:avLst/>
          </a:prstGeom>
          <a:ln w="635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3429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1800" kern="1200">
          <a:solidFill>
            <a:schemeClr val="tx1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24" y="2009589"/>
            <a:ext cx="6172200" cy="53314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47279" y="4819821"/>
            <a:ext cx="497261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37B593F9-7B30-274B-BFFF-492683631E4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4815076"/>
            <a:ext cx="6858000" cy="0"/>
          </a:xfrm>
          <a:prstGeom prst="line">
            <a:avLst/>
          </a:prstGeom>
          <a:ln w="1270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153591" y="807371"/>
            <a:ext cx="6172200" cy="85725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1"/>
          <p:cNvSpPr txBox="1">
            <a:spLocks/>
          </p:cNvSpPr>
          <p:nvPr userDrawn="1"/>
        </p:nvSpPr>
        <p:spPr>
          <a:xfrm>
            <a:off x="-42355" y="4886487"/>
            <a:ext cx="787976" cy="1602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 smtClean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  <a:endParaRPr lang="en-US" sz="600" dirty="0">
              <a:solidFill>
                <a:srgbClr val="7C878E"/>
              </a:solidFill>
              <a:latin typeface="Helvetica Neue"/>
              <a:cs typeface="Helvetica Neue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19" y="4841684"/>
            <a:ext cx="910301" cy="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60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342900" rtl="0" eaLnBrk="1" latinLnBrk="0" hangingPunct="1">
        <a:spcBef>
          <a:spcPct val="0"/>
        </a:spcBef>
        <a:buNone/>
        <a:defRPr sz="27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1200" b="1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80938" y="2955599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3" name="Picture 32" descr="chart2038813210.png"/>
          <p:cNvPicPr>
            <a:picLocks noChangeAspect="1"/>
          </p:cNvPicPr>
          <p:nvPr/>
        </p:nvPicPr>
        <p:blipFill rotWithShape="1">
          <a:blip r:embed="rId2"/>
          <a:srcRect l="15412" t="63054" b="33470"/>
          <a:stretch/>
        </p:blipFill>
        <p:spPr>
          <a:xfrm>
            <a:off x="165118" y="3872881"/>
            <a:ext cx="6435416" cy="3343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52" y="287085"/>
            <a:ext cx="6696344" cy="391272"/>
          </a:xfrm>
        </p:spPr>
        <p:txBody>
          <a:bodyPr/>
          <a:lstStyle/>
          <a:p>
            <a:pPr algn="ctr"/>
            <a:r>
              <a:rPr lang="en-GB" sz="3600" dirty="0" smtClean="0"/>
              <a:t>Traffic: PARKING</a:t>
            </a:r>
            <a:endParaRPr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639" y="494567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Q1j: Answered: 155  Skipped: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3 |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Q1p: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Answered: 155  Skipped: 3</a:t>
            </a: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26634" y="2430815"/>
            <a:ext cx="3103029" cy="150284"/>
          </a:xfrm>
          <a:prstGeom prst="rect">
            <a:avLst/>
          </a:prstGeom>
        </p:spPr>
      </p:pic>
      <p:pic>
        <p:nvPicPr>
          <p:cNvPr id="18" name="Picture 17" descr="chart2038813210.png"/>
          <p:cNvPicPr>
            <a:picLocks noChangeAspect="1"/>
          </p:cNvPicPr>
          <p:nvPr/>
        </p:nvPicPr>
        <p:blipFill rotWithShape="1">
          <a:blip r:embed="rId2"/>
          <a:srcRect l="15614" t="38020" b="58549"/>
          <a:stretch/>
        </p:blipFill>
        <p:spPr>
          <a:xfrm>
            <a:off x="190982" y="2024358"/>
            <a:ext cx="6439820" cy="37293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29666" y="210895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28205" y="210895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91084" y="210895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8064" y="210895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1496" y="2108956"/>
            <a:ext cx="25805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ontent Placeholder 14"/>
          <p:cNvSpPr>
            <a:spLocks noGrp="1"/>
          </p:cNvSpPr>
          <p:nvPr>
            <p:ph idx="1"/>
          </p:nvPr>
        </p:nvSpPr>
        <p:spPr>
          <a:xfrm>
            <a:off x="86352" y="1259999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56% of respondents feel negatively about the availability of PARKING in the village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Picture 24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03945" y="4264645"/>
            <a:ext cx="3103029" cy="150284"/>
          </a:xfrm>
          <a:prstGeom prst="rect">
            <a:avLst/>
          </a:prstGeom>
        </p:spPr>
      </p:pic>
      <p:sp>
        <p:nvSpPr>
          <p:cNvPr id="26" name="Content Placeholder 14"/>
          <p:cNvSpPr txBox="1">
            <a:spLocks/>
          </p:cNvSpPr>
          <p:nvPr/>
        </p:nvSpPr>
        <p:spPr>
          <a:xfrm>
            <a:off x="81024" y="3174855"/>
            <a:ext cx="6645030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omments clearly highlighted issues Martins Road/Pyatts Corner &amp; at the School (although feelings towards school broadly positive )</a:t>
            </a:r>
            <a:endParaRPr lang="en-GB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0634" y="39427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37160" y="39427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625587" y="39427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03644" y="39427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01272" y="3955924"/>
            <a:ext cx="25805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0807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80938" y="2955599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52" y="287085"/>
            <a:ext cx="6696344" cy="391272"/>
          </a:xfrm>
        </p:spPr>
        <p:txBody>
          <a:bodyPr/>
          <a:lstStyle/>
          <a:p>
            <a:pPr algn="ctr"/>
            <a:r>
              <a:rPr lang="en-GB" sz="3600" dirty="0" smtClean="0"/>
              <a:t>Traffic: SPEED &amp; VOLUME</a:t>
            </a:r>
            <a:endParaRPr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639" y="494567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Q1q: Answered: 156  Skipped: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2 |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Q1r: Answered: 156  Skipped: 2</a:t>
            </a: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7" name="Picture 16" descr="chart2038813210.png"/>
          <p:cNvPicPr>
            <a:picLocks noChangeAspect="1"/>
          </p:cNvPicPr>
          <p:nvPr/>
        </p:nvPicPr>
        <p:blipFill rotWithShape="1">
          <a:blip r:embed="rId3"/>
          <a:srcRect l="14702" t="97470" r="3897" b="571"/>
          <a:stretch/>
        </p:blipFill>
        <p:spPr>
          <a:xfrm>
            <a:off x="2026634" y="2436596"/>
            <a:ext cx="3103029" cy="150284"/>
          </a:xfrm>
          <a:prstGeom prst="rect">
            <a:avLst/>
          </a:prstGeom>
        </p:spPr>
      </p:pic>
      <p:sp>
        <p:nvSpPr>
          <p:cNvPr id="13" name="Content Placeholder 14"/>
          <p:cNvSpPr>
            <a:spLocks noGrp="1"/>
          </p:cNvSpPr>
          <p:nvPr>
            <p:ph idx="1"/>
          </p:nvPr>
        </p:nvSpPr>
        <p:spPr>
          <a:xfrm>
            <a:off x="86352" y="1271574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45% of respondents feel negative about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SPEED of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traffic in the village</a:t>
            </a:r>
          </a:p>
        </p:txBody>
      </p:sp>
      <p:pic>
        <p:nvPicPr>
          <p:cNvPr id="28" name="Picture 27" descr="chart2038813210.png"/>
          <p:cNvPicPr>
            <a:picLocks noChangeAspect="1"/>
          </p:cNvPicPr>
          <p:nvPr/>
        </p:nvPicPr>
        <p:blipFill rotWithShape="1">
          <a:blip r:embed="rId3"/>
          <a:srcRect l="15711" t="67417" b="29336"/>
          <a:stretch/>
        </p:blipFill>
        <p:spPr>
          <a:xfrm>
            <a:off x="190983" y="2044330"/>
            <a:ext cx="6439820" cy="33392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00731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78837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26749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8064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2561" y="2114737"/>
            <a:ext cx="25805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29" descr="chart2038813210.png"/>
          <p:cNvPicPr>
            <a:picLocks noChangeAspect="1"/>
          </p:cNvPicPr>
          <p:nvPr/>
        </p:nvPicPr>
        <p:blipFill rotWithShape="1">
          <a:blip r:embed="rId3"/>
          <a:srcRect l="14702" t="97470" r="3897" b="571"/>
          <a:stretch/>
        </p:blipFill>
        <p:spPr>
          <a:xfrm>
            <a:off x="2003945" y="4264645"/>
            <a:ext cx="3103029" cy="150284"/>
          </a:xfrm>
          <a:prstGeom prst="rect">
            <a:avLst/>
          </a:prstGeom>
        </p:spPr>
      </p:pic>
      <p:sp>
        <p:nvSpPr>
          <p:cNvPr id="31" name="Content Placeholder 14"/>
          <p:cNvSpPr txBox="1">
            <a:spLocks/>
          </p:cNvSpPr>
          <p:nvPr/>
        </p:nvSpPr>
        <p:spPr>
          <a:xfrm>
            <a:off x="63663" y="3151705"/>
            <a:ext cx="6667719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30% of respondents feel negative about the VOLUME of traffic in the village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7" descr="chart2038813210.png"/>
          <p:cNvPicPr>
            <a:picLocks noChangeAspect="1"/>
          </p:cNvPicPr>
          <p:nvPr/>
        </p:nvPicPr>
        <p:blipFill rotWithShape="1">
          <a:blip r:embed="rId3"/>
          <a:srcRect l="15408" t="71580" b="25148"/>
          <a:stretch/>
        </p:blipFill>
        <p:spPr>
          <a:xfrm>
            <a:off x="168295" y="3882213"/>
            <a:ext cx="6439820" cy="336589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851652" y="39427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65423" y="39427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23294" y="39427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35328" y="394278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4594" y="3942786"/>
            <a:ext cx="25805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4%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8674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aspects of village life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Q1 e: Answered 153 | f: Answered 155 | g: Answered 154 | h: Answered 152 | k: Answered 151 | s: Answered 156 | t, u, v: Answered 157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0013" y="1355297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Crime rate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13" y="1695134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 Fouling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0013" y="2040765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Litter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0013" y="2380602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library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0013" y="2732014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 Office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Picture 43" descr="chart2038813210.png"/>
          <p:cNvPicPr>
            <a:picLocks noChangeAspect="1"/>
          </p:cNvPicPr>
          <p:nvPr/>
        </p:nvPicPr>
        <p:blipFill rotWithShape="1">
          <a:blip r:embed="rId2"/>
          <a:srcRect l="15633" t="17112" b="66918"/>
          <a:stretch/>
        </p:blipFill>
        <p:spPr>
          <a:xfrm>
            <a:off x="1354238" y="1332151"/>
            <a:ext cx="5201616" cy="1301491"/>
          </a:xfrm>
          <a:prstGeom prst="rect">
            <a:avLst/>
          </a:prstGeom>
        </p:spPr>
      </p:pic>
      <p:pic>
        <p:nvPicPr>
          <p:cNvPr id="45" name="Picture 44" descr="chart2038813210.png"/>
          <p:cNvPicPr>
            <a:picLocks noChangeAspect="1"/>
          </p:cNvPicPr>
          <p:nvPr/>
        </p:nvPicPr>
        <p:blipFill rotWithShape="1">
          <a:blip r:embed="rId2"/>
          <a:srcRect l="15633" t="42267" b="54416"/>
          <a:stretch/>
        </p:blipFill>
        <p:spPr>
          <a:xfrm>
            <a:off x="1354238" y="2706835"/>
            <a:ext cx="5201616" cy="270327"/>
          </a:xfrm>
          <a:prstGeom prst="rect">
            <a:avLst/>
          </a:prstGeom>
        </p:spPr>
      </p:pic>
      <p:pic>
        <p:nvPicPr>
          <p:cNvPr id="46" name="Picture 45" descr="chart2038813210.png"/>
          <p:cNvPicPr>
            <a:picLocks noChangeAspect="1"/>
          </p:cNvPicPr>
          <p:nvPr/>
        </p:nvPicPr>
        <p:blipFill rotWithShape="1">
          <a:blip r:embed="rId2"/>
          <a:srcRect l="15633" t="75658" b="8373"/>
          <a:stretch/>
        </p:blipFill>
        <p:spPr>
          <a:xfrm>
            <a:off x="1354241" y="3048362"/>
            <a:ext cx="5201614" cy="130149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2083" y="3077640"/>
            <a:ext cx="13516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Airfield use by Military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2083" y="3359210"/>
            <a:ext cx="1351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Airfield use </a:t>
            </a:r>
            <a:r>
              <a:rPr lang="en-GB" sz="900" dirty="0" err="1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</a:t>
            </a:r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Gliding club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00013" y="3756528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Village community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00013" y="4026918"/>
            <a:ext cx="1223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illage hall events classes &amp; groups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80200" y="13769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229596" y="13769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881095" y="13769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382190" y="1388567"/>
            <a:ext cx="40589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390112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639508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291007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062883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235925" y="17202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419899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479520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696966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39235" y="205787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81458" y="2069453"/>
            <a:ext cx="40589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449686" y="240244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632022" y="239609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253400" y="239087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122457" y="240244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411244" y="247768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462112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059954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086423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962470" y="274701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394738" y="2758593"/>
            <a:ext cx="40589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978039" y="310316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862829" y="310316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734248" y="310316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551165" y="344194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364711" y="344194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771991" y="344194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449055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5597054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137439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6200522" y="37807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270498" y="411951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736804" y="411951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138291" y="411951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6326990" y="308054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6444325" y="316734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345696" y="342957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6486179" y="351637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479410" y="380613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463551" y="4150028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Picture 123" descr="chart2038813210.png"/>
          <p:cNvPicPr>
            <a:picLocks noChangeAspect="1"/>
          </p:cNvPicPr>
          <p:nvPr/>
        </p:nvPicPr>
        <p:blipFill rotWithShape="1">
          <a:blip r:embed="rId2"/>
          <a:srcRect l="14702" t="97470" r="3897" b="571"/>
          <a:stretch/>
        </p:blipFill>
        <p:spPr>
          <a:xfrm>
            <a:off x="2026634" y="4496879"/>
            <a:ext cx="3103029" cy="15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115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use of amenities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Q2 d: answered 155 | e, f: answered 153 | g: answered 152 | h: answered 154 | I, j: answered 153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0522" y="1332149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Library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0522" y="1767413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 Office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23152" y="2202677"/>
            <a:ext cx="1487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Rec: Fitness equipment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0522" y="2637941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Rec: playing field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0522" y="3073205"/>
            <a:ext cx="1223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Events in village hall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2592" y="3508469"/>
            <a:ext cx="13516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Classes in village hall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2592" y="3943733"/>
            <a:ext cx="13516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 in village hall</a:t>
            </a:r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2"/>
          <a:srcRect l="47256" t="56183" r="26608" b="14334"/>
          <a:stretch/>
        </p:blipFill>
        <p:spPr>
          <a:xfrm>
            <a:off x="1423685" y="1266368"/>
            <a:ext cx="5161454" cy="2981316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2"/>
          <a:srcRect l="47256" t="91714" r="36574" b="6586"/>
          <a:stretch/>
        </p:blipFill>
        <p:spPr>
          <a:xfrm>
            <a:off x="2488640" y="4501560"/>
            <a:ext cx="1857728" cy="11798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718840" y="17880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029483" y="13574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155539" y="1357493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423685" y="1349097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610464" y="136067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219242" y="179577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581154" y="1788029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036079" y="179120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610464" y="221856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880580" y="222631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557314" y="222174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423684" y="2252971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1478587" y="266816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3967415" y="267590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5549244" y="266816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344415" y="2671338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069359" y="309891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327896" y="310666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6140016" y="3098914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3675961" y="310209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527464" y="354350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702571" y="3551251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4637425" y="3543505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1982394" y="3546682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1916396" y="397248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3560274" y="3980226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5240486" y="3972480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2828520" y="3975657"/>
            <a:ext cx="4058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9683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use of amenities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Q3: Answered 155 skipped 3 | Q28 a: Answered 149 skipped 9 | b: Answered 152 skipped 6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03627" y="1099587"/>
            <a:ext cx="6627755" cy="16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Content Placeholder 14"/>
          <p:cNvSpPr>
            <a:spLocks noGrp="1"/>
          </p:cNvSpPr>
          <p:nvPr>
            <p:ph idx="1"/>
          </p:nvPr>
        </p:nvSpPr>
        <p:spPr>
          <a:xfrm>
            <a:off x="86352" y="1271574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 half respondents use the village shop in Steeple Ashton sometimes or more often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2"/>
          <a:srcRect l="47256" t="91714" r="36574" b="6586"/>
          <a:stretch/>
        </p:blipFill>
        <p:spPr>
          <a:xfrm>
            <a:off x="2581786" y="2518330"/>
            <a:ext cx="1857728" cy="117987"/>
          </a:xfrm>
          <a:prstGeom prst="rect">
            <a:avLst/>
          </a:prstGeom>
        </p:spPr>
      </p:pic>
      <p:pic>
        <p:nvPicPr>
          <p:cNvPr id="77" name="Picture 76" descr="chart2038907400.png"/>
          <p:cNvPicPr>
            <a:picLocks noChangeAspect="1"/>
          </p:cNvPicPr>
          <p:nvPr/>
        </p:nvPicPr>
        <p:blipFill rotWithShape="1">
          <a:blip r:embed="rId3"/>
          <a:srcRect l="15727" t="20298" b="58544"/>
          <a:stretch/>
        </p:blipFill>
        <p:spPr>
          <a:xfrm>
            <a:off x="235397" y="2036272"/>
            <a:ext cx="6372717" cy="35986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22941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24198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26749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948064" y="211473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103627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Content Placeholder 14"/>
          <p:cNvSpPr txBox="1">
            <a:spLocks/>
          </p:cNvSpPr>
          <p:nvPr/>
        </p:nvSpPr>
        <p:spPr>
          <a:xfrm>
            <a:off x="63663" y="3151700"/>
            <a:ext cx="3365337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Reasonable levels of internet/broadband connection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3498418" y="2955600"/>
            <a:ext cx="3262489" cy="1619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Content Placeholder 14"/>
          <p:cNvSpPr txBox="1">
            <a:spLocks/>
          </p:cNvSpPr>
          <p:nvPr/>
        </p:nvSpPr>
        <p:spPr>
          <a:xfrm>
            <a:off x="3424424" y="3141406"/>
            <a:ext cx="3404641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mobile phone reception remains broadly poor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" name="Picture 111" descr="chart2039535090.png"/>
          <p:cNvPicPr>
            <a:picLocks noChangeAspect="1"/>
          </p:cNvPicPr>
          <p:nvPr/>
        </p:nvPicPr>
        <p:blipFill rotWithShape="1">
          <a:blip r:embed="rId4"/>
          <a:srcRect l="15687" t="89812" r="31300" b="3133"/>
          <a:stretch/>
        </p:blipFill>
        <p:spPr>
          <a:xfrm>
            <a:off x="710706" y="4318437"/>
            <a:ext cx="2142449" cy="141585"/>
          </a:xfrm>
          <a:prstGeom prst="rect">
            <a:avLst/>
          </a:prstGeom>
        </p:spPr>
      </p:pic>
      <p:pic>
        <p:nvPicPr>
          <p:cNvPr id="114" name="Picture 113" descr="chart2039535090.png"/>
          <p:cNvPicPr>
            <a:picLocks noChangeAspect="1"/>
          </p:cNvPicPr>
          <p:nvPr/>
        </p:nvPicPr>
        <p:blipFill rotWithShape="1">
          <a:blip r:embed="rId4"/>
          <a:srcRect l="15687" t="89812" r="31300" b="3133"/>
          <a:stretch/>
        </p:blipFill>
        <p:spPr>
          <a:xfrm>
            <a:off x="4109886" y="4318437"/>
            <a:ext cx="2142449" cy="141585"/>
          </a:xfrm>
          <a:prstGeom prst="rect">
            <a:avLst/>
          </a:prstGeom>
        </p:spPr>
      </p:pic>
      <p:pic>
        <p:nvPicPr>
          <p:cNvPr id="115" name="Picture 114" descr="chart2039535090.png"/>
          <p:cNvPicPr>
            <a:picLocks noChangeAspect="1"/>
          </p:cNvPicPr>
          <p:nvPr/>
        </p:nvPicPr>
        <p:blipFill rotWithShape="1">
          <a:blip r:embed="rId4"/>
          <a:srcRect l="15687" t="41607" b="39875"/>
          <a:stretch/>
        </p:blipFill>
        <p:spPr>
          <a:xfrm>
            <a:off x="3575268" y="3835440"/>
            <a:ext cx="3032846" cy="371659"/>
          </a:xfrm>
          <a:prstGeom prst="rect">
            <a:avLst/>
          </a:prstGeom>
        </p:spPr>
      </p:pic>
      <p:pic>
        <p:nvPicPr>
          <p:cNvPr id="79" name="Picture 78" descr="chart2039535090.png"/>
          <p:cNvPicPr>
            <a:picLocks noChangeAspect="1"/>
          </p:cNvPicPr>
          <p:nvPr/>
        </p:nvPicPr>
        <p:blipFill rotWithShape="1">
          <a:blip r:embed="rId4"/>
          <a:srcRect l="15687" t="7756" b="74020"/>
          <a:stretch/>
        </p:blipFill>
        <p:spPr>
          <a:xfrm>
            <a:off x="235397" y="3835440"/>
            <a:ext cx="3032846" cy="365760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575341" y="391369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870699" y="391369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2821866" y="3918287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3588113" y="391800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4370225" y="3918004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5734349" y="391669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470607" y="3956541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3147505" y="3855140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3009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103627" y="1099586"/>
            <a:ext cx="6627755" cy="365182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40000"/>
                <a:lumOff val="60000"/>
              </a:schemeClr>
            </a:solidFill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2" name="Picture 41" descr="chart2039564280.png"/>
          <p:cNvPicPr>
            <a:picLocks noChangeAspect="1"/>
          </p:cNvPicPr>
          <p:nvPr/>
        </p:nvPicPr>
        <p:blipFill rotWithShape="1">
          <a:blip r:embed="rId2"/>
          <a:srcRect l="15922" t="2004" b="25853"/>
          <a:stretch/>
        </p:blipFill>
        <p:spPr>
          <a:xfrm>
            <a:off x="283580" y="2023376"/>
            <a:ext cx="6320530" cy="22870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7085"/>
            <a:ext cx="6858000" cy="391272"/>
          </a:xfrm>
        </p:spPr>
        <p:txBody>
          <a:bodyPr/>
          <a:lstStyle/>
          <a:p>
            <a:pPr algn="ctr"/>
            <a:r>
              <a:rPr lang="en-GB" sz="3600" dirty="0" smtClean="0"/>
              <a:t>OTHER: Sources of information</a:t>
            </a:r>
            <a:endParaRPr sz="40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2639" y="497372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Q29: Answered 151 skipped 7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sz="600" i="1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6" name="Content Placeholder 14"/>
          <p:cNvSpPr>
            <a:spLocks noGrp="1"/>
          </p:cNvSpPr>
          <p:nvPr>
            <p:ph idx="1"/>
          </p:nvPr>
        </p:nvSpPr>
        <p:spPr>
          <a:xfrm>
            <a:off x="86352" y="1259999"/>
            <a:ext cx="6667719" cy="39508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Parish News is the most important source of information about what’s happening in Keevil, followed by the village website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43295" y="207649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82%</a:t>
            </a:r>
            <a:endParaRPr lang="en-GB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06162" y="1869141"/>
            <a:ext cx="32893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Keevil Parish News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4.7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983963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616517" y="207649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155892" y="2074800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302796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060429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7" name="Picture 96" descr="chart2039564280.png"/>
          <p:cNvPicPr>
            <a:picLocks noChangeAspect="1"/>
          </p:cNvPicPr>
          <p:nvPr/>
        </p:nvPicPr>
        <p:blipFill rotWithShape="1">
          <a:blip r:embed="rId2"/>
          <a:srcRect l="15159" t="92595" r="47895" b="1806"/>
          <a:stretch/>
        </p:blipFill>
        <p:spPr>
          <a:xfrm>
            <a:off x="2697278" y="4486067"/>
            <a:ext cx="1493134" cy="150472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206162" y="2363656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KeevilVillage.com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3.4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06162" y="2835023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Stocks Green noticeboards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2.8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06162" y="3323751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Village Hall noticeboard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06162" y="3800905"/>
            <a:ext cx="328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Parish Council meetings </a:t>
            </a:r>
            <a:r>
              <a:rPr lang="en-GB" sz="9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rank </a:t>
            </a:r>
            <a:r>
              <a:rPr lang="en-GB" sz="900" i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</a:t>
            </a:r>
            <a:endParaRPr lang="en-GB" sz="9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428364" y="2107268"/>
            <a:ext cx="4058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79143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917753" y="2574032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114666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3110608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4892598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295572" y="3100595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2%</a:t>
            </a:r>
            <a:endParaRPr lang="en-GB" sz="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917753" y="3054299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628535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2028382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4522213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283998" y="3580862"/>
            <a:ext cx="4058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8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854096" y="3534566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888965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005250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3277947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284001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</a:t>
            </a:r>
            <a:endParaRPr lang="en-GB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5205924" y="4014833"/>
            <a:ext cx="4058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39%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2058868" y="4452598"/>
            <a:ext cx="7511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Rank order</a:t>
            </a:r>
            <a:endParaRPr lang="en-GB" sz="800" i="1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5552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645648"/>
            <a:ext cx="6854925" cy="1285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389452" y="195327"/>
            <a:ext cx="1908000" cy="1908000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36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158</a:t>
            </a:r>
            <a:r>
              <a:rPr lang="en-GB" sz="28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surveys completed</a:t>
            </a: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1118635119"/>
              </p:ext>
            </p:extLst>
          </p:nvPr>
        </p:nvGraphicFramePr>
        <p:xfrm>
          <a:off x="2177420" y="-73775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Content Placeholder 2"/>
          <p:cNvSpPr txBox="1">
            <a:spLocks/>
          </p:cNvSpPr>
          <p:nvPr/>
        </p:nvSpPr>
        <p:spPr>
          <a:xfrm>
            <a:off x="2436020" y="1154091"/>
            <a:ext cx="776927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Female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934535" y="1142566"/>
            <a:ext cx="776927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Male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-3075" y="4945117"/>
            <a:ext cx="686107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Charts - Q19: Answered: 146  Skipped: 12 | Q20: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134 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Skipped: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24 | Q21 Answered 142  Skipped 16 | Q22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Answered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143  </a:t>
            </a:r>
            <a:r>
              <a:rPr lang="en-GB" sz="6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Skipped </a:t>
            </a:r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15  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9" name="Chart 18"/>
          <p:cNvGraphicFramePr/>
          <p:nvPr>
            <p:extLst>
              <p:ext uri="{D42A27DB-BD31-4B8C-83A1-F6EECF244321}">
                <p14:modId xmlns:p14="http://schemas.microsoft.com/office/powerpoint/2010/main" val="3361149490"/>
              </p:ext>
            </p:extLst>
          </p:nvPr>
        </p:nvGraphicFramePr>
        <p:xfrm>
          <a:off x="4274296" y="-61737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Content Placeholder 2"/>
          <p:cNvSpPr txBox="1">
            <a:spLocks/>
          </p:cNvSpPr>
          <p:nvPr/>
        </p:nvSpPr>
        <p:spPr>
          <a:xfrm>
            <a:off x="4526875" y="1151739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bg1"/>
                </a:solidFill>
              </a:rPr>
              <a:t>&gt;20 </a:t>
            </a:r>
            <a:r>
              <a:rPr lang="en-GB" dirty="0" err="1" smtClean="0">
                <a:solidFill>
                  <a:schemeClr val="bg1"/>
                </a:solidFill>
              </a:rPr>
              <a:t>yrs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484440" y="1721437"/>
            <a:ext cx="931026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bg1"/>
                </a:solidFill>
              </a:rPr>
              <a:t>11-20 </a:t>
            </a:r>
            <a:r>
              <a:rPr lang="en-GB" dirty="0" err="1" smtClean="0">
                <a:solidFill>
                  <a:schemeClr val="bg1"/>
                </a:solidFill>
              </a:rPr>
              <a:t>yrs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5732210" y="588185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0-5 </a:t>
            </a:r>
            <a:r>
              <a:rPr lang="en-GB" dirty="0" err="1" smtClean="0">
                <a:solidFill>
                  <a:schemeClr val="tx1">
                    <a:lumMod val="75000"/>
                  </a:schemeClr>
                </a:solidFill>
              </a:rPr>
              <a:t>yrs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5986243" y="1212797"/>
            <a:ext cx="81973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6-10 </a:t>
            </a:r>
            <a:r>
              <a:rPr lang="en-GB" sz="900" dirty="0" err="1" smtClean="0">
                <a:solidFill>
                  <a:schemeClr val="tx1">
                    <a:lumMod val="75000"/>
                  </a:schemeClr>
                </a:solidFill>
              </a:rPr>
              <a:t>yrs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5134171" y="781767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200"/>
              </a:lnSpc>
            </a:pPr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You’ve lived in Keevil for…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3038395" y="777011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are: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 descr="chart2039367120.png"/>
          <p:cNvPicPr>
            <a:picLocks noChangeAspect="1"/>
          </p:cNvPicPr>
          <p:nvPr/>
        </p:nvPicPr>
        <p:blipFill rotWithShape="1">
          <a:blip r:embed="rId4"/>
          <a:srcRect l="15561" t="80963" r="38601" b="11406"/>
          <a:stretch/>
        </p:blipFill>
        <p:spPr>
          <a:xfrm>
            <a:off x="1823799" y="3055589"/>
            <a:ext cx="1852443" cy="129785"/>
          </a:xfrm>
          <a:prstGeom prst="rect">
            <a:avLst/>
          </a:prstGeom>
        </p:spPr>
      </p:pic>
      <p:pic>
        <p:nvPicPr>
          <p:cNvPr id="36" name="Picture 35" descr="chart2039367120.png"/>
          <p:cNvPicPr>
            <a:picLocks noChangeAspect="1"/>
          </p:cNvPicPr>
          <p:nvPr/>
        </p:nvPicPr>
        <p:blipFill rotWithShape="1">
          <a:blip r:embed="rId4"/>
          <a:srcRect l="15561" t="20687" b="56995"/>
          <a:stretch/>
        </p:blipFill>
        <p:spPr>
          <a:xfrm>
            <a:off x="1318944" y="2643601"/>
            <a:ext cx="5125147" cy="379615"/>
          </a:xfrm>
          <a:prstGeom prst="rect">
            <a:avLst/>
          </a:prstGeom>
        </p:spPr>
      </p:pic>
      <p:sp>
        <p:nvSpPr>
          <p:cNvPr id="37" name="Content Placeholder 2"/>
          <p:cNvSpPr txBox="1">
            <a:spLocks/>
          </p:cNvSpPr>
          <p:nvPr/>
        </p:nvSpPr>
        <p:spPr>
          <a:xfrm>
            <a:off x="1161535" y="2448146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2%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304036" y="2351284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1459069" y="2448143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2%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1583833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6%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2005224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13%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2911261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22%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4331933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34%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560420" y="2716039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15%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6147448" y="2716039"/>
            <a:ext cx="423966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4%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1476009" y="2533151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572991" y="2630128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398410" y="2627356"/>
            <a:ext cx="0" cy="180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" name="Picture 50" descr="chart2039367120.png"/>
          <p:cNvPicPr>
            <a:picLocks noChangeAspect="1"/>
          </p:cNvPicPr>
          <p:nvPr/>
        </p:nvPicPr>
        <p:blipFill rotWithShape="1">
          <a:blip r:embed="rId4"/>
          <a:srcRect l="15561" t="88396" r="61716" b="3133"/>
          <a:stretch/>
        </p:blipFill>
        <p:spPr>
          <a:xfrm>
            <a:off x="5191809" y="3048437"/>
            <a:ext cx="918313" cy="144088"/>
          </a:xfrm>
          <a:prstGeom prst="rect">
            <a:avLst/>
          </a:prstGeom>
        </p:spPr>
      </p:pic>
      <p:pic>
        <p:nvPicPr>
          <p:cNvPr id="52" name="Picture 51" descr="chart2039367120.png"/>
          <p:cNvPicPr>
            <a:picLocks noChangeAspect="1"/>
          </p:cNvPicPr>
          <p:nvPr/>
        </p:nvPicPr>
        <p:blipFill rotWithShape="1">
          <a:blip r:embed="rId4"/>
          <a:srcRect l="88190" t="80241" r="1" b="11288"/>
          <a:stretch/>
        </p:blipFill>
        <p:spPr>
          <a:xfrm>
            <a:off x="4660728" y="3048437"/>
            <a:ext cx="477242" cy="144088"/>
          </a:xfrm>
          <a:prstGeom prst="rect">
            <a:avLst/>
          </a:prstGeom>
        </p:spPr>
      </p:pic>
      <p:pic>
        <p:nvPicPr>
          <p:cNvPr id="53" name="Picture 52" descr="chart2039367120.png"/>
          <p:cNvPicPr>
            <a:picLocks noChangeAspect="1"/>
          </p:cNvPicPr>
          <p:nvPr/>
        </p:nvPicPr>
        <p:blipFill rotWithShape="1">
          <a:blip r:embed="rId4"/>
          <a:srcRect l="62956" t="79299" r="14241" b="10701"/>
          <a:stretch/>
        </p:blipFill>
        <p:spPr>
          <a:xfrm>
            <a:off x="3705409" y="3035440"/>
            <a:ext cx="921530" cy="170083"/>
          </a:xfrm>
          <a:prstGeom prst="rect">
            <a:avLst/>
          </a:prstGeom>
        </p:spPr>
      </p:pic>
      <p:sp>
        <p:nvSpPr>
          <p:cNvPr id="55" name="Oval 54"/>
          <p:cNvSpPr>
            <a:spLocks noChangeAspect="1"/>
          </p:cNvSpPr>
          <p:nvPr/>
        </p:nvSpPr>
        <p:spPr>
          <a:xfrm>
            <a:off x="415441" y="2389514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in life…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Picture 55" descr="chart2144879230.png"/>
          <p:cNvPicPr>
            <a:picLocks noChangeAspect="1"/>
          </p:cNvPicPr>
          <p:nvPr/>
        </p:nvPicPr>
        <p:blipFill rotWithShape="1">
          <a:blip r:embed="rId5"/>
          <a:srcRect l="15757" t="16435" r="8383" b="62712"/>
          <a:stretch/>
        </p:blipFill>
        <p:spPr>
          <a:xfrm>
            <a:off x="1313402" y="3634941"/>
            <a:ext cx="5141773" cy="354677"/>
          </a:xfrm>
          <a:prstGeom prst="rect">
            <a:avLst/>
          </a:prstGeom>
        </p:spPr>
      </p:pic>
      <p:pic>
        <p:nvPicPr>
          <p:cNvPr id="58" name="Picture 57" descr="chart2144879230.png"/>
          <p:cNvPicPr>
            <a:picLocks noChangeAspect="1"/>
          </p:cNvPicPr>
          <p:nvPr/>
        </p:nvPicPr>
        <p:blipFill rotWithShape="1">
          <a:blip r:embed="rId5"/>
          <a:srcRect l="15509" t="64126" r="11306" b="27784"/>
          <a:stretch/>
        </p:blipFill>
        <p:spPr>
          <a:xfrm>
            <a:off x="1316440" y="4031579"/>
            <a:ext cx="2957614" cy="137587"/>
          </a:xfrm>
          <a:prstGeom prst="rect">
            <a:avLst/>
          </a:prstGeom>
        </p:spPr>
      </p:pic>
      <p:sp>
        <p:nvSpPr>
          <p:cNvPr id="60" name="Oval 59"/>
          <p:cNvSpPr>
            <a:spLocks noChangeAspect="1"/>
          </p:cNvSpPr>
          <p:nvPr/>
        </p:nvSpPr>
        <p:spPr>
          <a:xfrm>
            <a:off x="404366" y="3367255"/>
            <a:ext cx="850972" cy="850972"/>
          </a:xfrm>
          <a:prstGeom prst="ellipse">
            <a:avLst/>
          </a:prstGeom>
          <a:solidFill>
            <a:schemeClr val="bg1"/>
          </a:solidFill>
          <a:ln w="50800">
            <a:noFill/>
          </a:ln>
          <a:effectLst>
            <a:outerShdw blurRad="292100" dist="127000" dir="2700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Career status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Content Placeholder 2"/>
          <p:cNvSpPr txBox="1">
            <a:spLocks/>
          </p:cNvSpPr>
          <p:nvPr/>
        </p:nvSpPr>
        <p:spPr>
          <a:xfrm>
            <a:off x="1246786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5%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2" name="Content Placeholder 2"/>
          <p:cNvSpPr txBox="1">
            <a:spLocks/>
          </p:cNvSpPr>
          <p:nvPr/>
        </p:nvSpPr>
        <p:spPr>
          <a:xfrm>
            <a:off x="1739354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20%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4" name="Content Placeholder 2"/>
          <p:cNvSpPr txBox="1">
            <a:spLocks/>
          </p:cNvSpPr>
          <p:nvPr/>
        </p:nvSpPr>
        <p:spPr>
          <a:xfrm>
            <a:off x="3499884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6%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3723489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4%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4954020" y="3679667"/>
            <a:ext cx="493114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60%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7" name="Content Placeholder 2"/>
          <p:cNvSpPr txBox="1">
            <a:spLocks/>
          </p:cNvSpPr>
          <p:nvPr/>
        </p:nvSpPr>
        <p:spPr>
          <a:xfrm>
            <a:off x="3672787" y="338783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803335" y="3558732"/>
            <a:ext cx="0" cy="144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ontent Placeholder 2"/>
          <p:cNvSpPr txBox="1">
            <a:spLocks/>
          </p:cNvSpPr>
          <p:nvPr/>
        </p:nvSpPr>
        <p:spPr>
          <a:xfrm>
            <a:off x="3135008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10%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1" name="Content Placeholder 2"/>
          <p:cNvSpPr txBox="1">
            <a:spLocks/>
          </p:cNvSpPr>
          <p:nvPr/>
        </p:nvSpPr>
        <p:spPr>
          <a:xfrm>
            <a:off x="2684956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11%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2" name="Content Placeholder 2"/>
          <p:cNvSpPr txBox="1">
            <a:spLocks/>
          </p:cNvSpPr>
          <p:nvPr/>
        </p:nvSpPr>
        <p:spPr>
          <a:xfrm>
            <a:off x="2342498" y="3679667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bg1"/>
                </a:solidFill>
              </a:rPr>
              <a:t>8%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3" name="Content Placeholder 2"/>
          <p:cNvSpPr txBox="1">
            <a:spLocks/>
          </p:cNvSpPr>
          <p:nvPr/>
        </p:nvSpPr>
        <p:spPr>
          <a:xfrm>
            <a:off x="1398923" y="3387831"/>
            <a:ext cx="473805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 smtClean="0">
                <a:solidFill>
                  <a:schemeClr val="tx1">
                    <a:lumMod val="75000"/>
                  </a:schemeClr>
                </a:solidFill>
              </a:rPr>
              <a:t>1%</a:t>
            </a:r>
            <a:endParaRPr lang="en-GB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>
            <a:off x="1529471" y="3558732"/>
            <a:ext cx="0" cy="14400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5" name="Picture 74" descr="chart2144879230.png"/>
          <p:cNvPicPr>
            <a:picLocks noChangeAspect="1"/>
          </p:cNvPicPr>
          <p:nvPr/>
        </p:nvPicPr>
        <p:blipFill rotWithShape="1">
          <a:blip r:embed="rId5"/>
          <a:srcRect l="15509" t="72704" r="11306" b="19802"/>
          <a:stretch/>
        </p:blipFill>
        <p:spPr>
          <a:xfrm>
            <a:off x="1496092" y="4169166"/>
            <a:ext cx="2957614" cy="127461"/>
          </a:xfrm>
          <a:prstGeom prst="rect">
            <a:avLst/>
          </a:prstGeom>
        </p:spPr>
      </p:pic>
      <p:pic>
        <p:nvPicPr>
          <p:cNvPr id="76" name="Picture 75" descr="chart2144879230.png"/>
          <p:cNvPicPr>
            <a:picLocks noChangeAspect="1"/>
          </p:cNvPicPr>
          <p:nvPr/>
        </p:nvPicPr>
        <p:blipFill rotWithShape="1">
          <a:blip r:embed="rId5"/>
          <a:srcRect l="15509" t="80742" r="69903" b="12090"/>
          <a:stretch/>
        </p:blipFill>
        <p:spPr>
          <a:xfrm>
            <a:off x="4503409" y="4169167"/>
            <a:ext cx="589513" cy="121920"/>
          </a:xfrm>
          <a:prstGeom prst="rect">
            <a:avLst/>
          </a:prstGeom>
        </p:spPr>
      </p:pic>
      <p:pic>
        <p:nvPicPr>
          <p:cNvPr id="77" name="Picture 76" descr="chart2144879230.png"/>
          <p:cNvPicPr>
            <a:picLocks noChangeAspect="1"/>
          </p:cNvPicPr>
          <p:nvPr/>
        </p:nvPicPr>
        <p:blipFill rotWithShape="1">
          <a:blip r:embed="rId5"/>
          <a:srcRect l="31279" t="80741" r="11306" b="11601"/>
          <a:stretch/>
        </p:blipFill>
        <p:spPr>
          <a:xfrm>
            <a:off x="3960391" y="4033368"/>
            <a:ext cx="2320305" cy="130249"/>
          </a:xfrm>
          <a:prstGeom prst="rect">
            <a:avLst/>
          </a:prstGeom>
        </p:spPr>
      </p:pic>
      <p:pic>
        <p:nvPicPr>
          <p:cNvPr id="78" name="Picture 77" descr="chart2144879230.png"/>
          <p:cNvPicPr>
            <a:picLocks noChangeAspect="1"/>
          </p:cNvPicPr>
          <p:nvPr/>
        </p:nvPicPr>
        <p:blipFill rotWithShape="1">
          <a:blip r:embed="rId5"/>
          <a:srcRect l="15509" t="88519" r="73167" b="3943"/>
          <a:stretch/>
        </p:blipFill>
        <p:spPr>
          <a:xfrm>
            <a:off x="6215285" y="4027818"/>
            <a:ext cx="457611" cy="128202"/>
          </a:xfrm>
          <a:prstGeom prst="rect">
            <a:avLst/>
          </a:prstGeom>
        </p:spPr>
      </p:pic>
      <p:sp>
        <p:nvSpPr>
          <p:cNvPr id="54" name="Content Placeholder 14"/>
          <p:cNvSpPr txBox="1">
            <a:spLocks/>
          </p:cNvSpPr>
          <p:nvPr/>
        </p:nvSpPr>
        <p:spPr>
          <a:xfrm>
            <a:off x="1" y="4516104"/>
            <a:ext cx="6858000" cy="307092"/>
          </a:xfrm>
          <a:prstGeom prst="rect">
            <a:avLst/>
          </a:prstGeom>
          <a:solidFill>
            <a:srgbClr val="FFFF66">
              <a:alpha val="28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Rich vein of free text responses across whole survey: 974 comments totalling over 20,000 words</a:t>
            </a:r>
          </a:p>
          <a:p>
            <a:pPr algn="ctr">
              <a:spcBef>
                <a:spcPts val="0"/>
              </a:spcBef>
            </a:pPr>
            <a:endParaRPr lang="en-GB" sz="1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52" y="287085"/>
            <a:ext cx="6696344" cy="391272"/>
          </a:xfrm>
        </p:spPr>
        <p:txBody>
          <a:bodyPr/>
          <a:lstStyle/>
          <a:p>
            <a:pPr algn="ctr"/>
            <a:r>
              <a:rPr lang="en-GB" sz="3600" dirty="0" smtClean="0"/>
              <a:t>Children…</a:t>
            </a:r>
            <a:endParaRPr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639" y="4945678"/>
            <a:ext cx="6855361" cy="249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" i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Q33: Answered 90 Skipped 68 | Q34: Answered 63 Skipped 95</a:t>
            </a:r>
            <a:endParaRPr lang="en-GB" sz="600" i="1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24" name="Chart 23"/>
          <p:cNvGraphicFramePr/>
          <p:nvPr>
            <p:extLst>
              <p:ext uri="{D42A27DB-BD31-4B8C-83A1-F6EECF244321}">
                <p14:modId xmlns:p14="http://schemas.microsoft.com/office/powerpoint/2010/main" val="718449920"/>
              </p:ext>
            </p:extLst>
          </p:nvPr>
        </p:nvGraphicFramePr>
        <p:xfrm>
          <a:off x="747942" y="1060535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97303" y="2813317"/>
            <a:ext cx="1111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children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74918" y="1404995"/>
            <a:ext cx="85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children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4681" y="1209440"/>
            <a:ext cx="85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children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74444" y="1032288"/>
            <a:ext cx="85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children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ontent Placeholder 14"/>
          <p:cNvSpPr txBox="1">
            <a:spLocks/>
          </p:cNvSpPr>
          <p:nvPr/>
        </p:nvSpPr>
        <p:spPr>
          <a:xfrm>
            <a:off x="63664" y="3423702"/>
            <a:ext cx="3304570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6% of households </a:t>
            </a:r>
          </a:p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responded have </a:t>
            </a:r>
          </a:p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under 12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Content Placeholder 14"/>
          <p:cNvSpPr txBox="1">
            <a:spLocks/>
          </p:cNvSpPr>
          <p:nvPr/>
        </p:nvSpPr>
        <p:spPr>
          <a:xfrm>
            <a:off x="3495560" y="3442768"/>
            <a:ext cx="3304570" cy="395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 those that responded, </a:t>
            </a:r>
          </a:p>
          <a:p>
            <a:pPr algn="ctr">
              <a:spcBef>
                <a:spcPts val="0"/>
              </a:spcBef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households have children at Primary or Secondary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chool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7" name="Chart 46"/>
          <p:cNvGraphicFramePr/>
          <p:nvPr>
            <p:extLst>
              <p:ext uri="{D42A27DB-BD31-4B8C-83A1-F6EECF244321}">
                <p14:modId xmlns:p14="http://schemas.microsoft.com/office/powerpoint/2010/main" val="3885079874"/>
              </p:ext>
            </p:extLst>
          </p:nvPr>
        </p:nvGraphicFramePr>
        <p:xfrm>
          <a:off x="3557833" y="1060535"/>
          <a:ext cx="2569269" cy="254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5762028" y="1999794"/>
            <a:ext cx="1107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children at Secondary School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466625" y="1292031"/>
            <a:ext cx="101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children at Keevil School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842466" y="1106922"/>
            <a:ext cx="1714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child at a pre-school</a:t>
            </a:r>
            <a:endParaRPr lang="en-GB" sz="1200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9528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M-template-20140529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ata slides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Response Summary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SM-template-20140529.potx</Template>
  <TotalTime>8395</TotalTime>
  <Words>787</Words>
  <Application>Microsoft Office PowerPoint</Application>
  <PresentationFormat>Custom</PresentationFormat>
  <Paragraphs>234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Helvetica Neue</vt:lpstr>
      <vt:lpstr>Times New Roman</vt:lpstr>
      <vt:lpstr>SM-template-20140529</vt:lpstr>
      <vt:lpstr>Data slides</vt:lpstr>
      <vt:lpstr>Response Summary</vt:lpstr>
      <vt:lpstr>Traffic: PARKING</vt:lpstr>
      <vt:lpstr>Traffic: SPEED &amp; VOLUME</vt:lpstr>
      <vt:lpstr>OTHER: aspects of village life</vt:lpstr>
      <vt:lpstr>OTHER: use of amenities</vt:lpstr>
      <vt:lpstr>OTHER: use of amenities</vt:lpstr>
      <vt:lpstr>OTHER: Sources of information</vt:lpstr>
      <vt:lpstr>PowerPoint Presentation</vt:lpstr>
      <vt:lpstr>Children…</vt:lpstr>
    </vt:vector>
  </TitlesOfParts>
  <Company>SurveyMonkey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Clarke</dc:creator>
  <cp:lastModifiedBy>Sarah Dow</cp:lastModifiedBy>
  <cp:revision>237</cp:revision>
  <cp:lastPrinted>2019-05-13T17:47:28Z</cp:lastPrinted>
  <dcterms:created xsi:type="dcterms:W3CDTF">2014-01-30T23:18:11Z</dcterms:created>
  <dcterms:modified xsi:type="dcterms:W3CDTF">2019-08-05T16:47:46Z</dcterms:modified>
</cp:coreProperties>
</file>