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16"/>
  </p:notesMasterIdLst>
  <p:handoutMasterIdLst>
    <p:handoutMasterId r:id="rId17"/>
  </p:handoutMasterIdLst>
  <p:sldIdLst>
    <p:sldId id="360" r:id="rId4"/>
    <p:sldId id="362" r:id="rId5"/>
    <p:sldId id="361" r:id="rId6"/>
    <p:sldId id="291" r:id="rId7"/>
    <p:sldId id="363" r:id="rId8"/>
    <p:sldId id="364" r:id="rId9"/>
    <p:sldId id="365" r:id="rId10"/>
    <p:sldId id="367" r:id="rId11"/>
    <p:sldId id="368" r:id="rId12"/>
    <p:sldId id="370" r:id="rId13"/>
    <p:sldId id="258" r:id="rId14"/>
    <p:sldId id="357" r:id="rId15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89" autoAdjust="0"/>
    <p:restoredTop sz="96866" autoAdjust="0"/>
  </p:normalViewPr>
  <p:slideViewPr>
    <p:cSldViewPr snapToGrid="0" snapToObjects="1">
      <p:cViewPr varScale="1">
        <p:scale>
          <a:sx n="165" d="100"/>
          <a:sy n="165" d="100"/>
        </p:scale>
        <p:origin x="1602" y="120"/>
      </p:cViewPr>
      <p:guideLst>
        <p:guide orient="horz" pos="143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4874320153795415"/>
                  <c:y val="-0.215351208459214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Owned</a:t>
                    </a:r>
                    <a:r>
                      <a:rPr lang="en-US" baseline="0" dirty="0" smtClean="0"/>
                      <a:t> </a:t>
                    </a:r>
                    <a:fld id="{42961FD4-5C94-4A97-9F38-F99EDFADF6A2}" type="PERCENTAGE">
                      <a:rPr lang="en-US" smtClean="0"/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7169112252844474"/>
                      <c:h val="0.1957550895484074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1171385826593916"/>
                  <c:y val="3.80031544339790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Rented 9%</a:t>
                    </a:r>
                    <a:endParaRPr lang="en-US" sz="800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78674931623492"/>
                      <c:h val="0.2254988349821298"/>
                    </c:manualLayout>
                  </c15:layout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</c:v>
                </c:pt>
                <c:pt idx="1">
                  <c:v>0.09</c:v>
                </c:pt>
                <c:pt idx="2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Owned</c:v>
                      </c:pt>
                      <c:pt idx="1">
                        <c:v>Rented</c:v>
                      </c:pt>
                      <c:pt idx="2">
                        <c:v>Other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594768397701096"/>
                  <c:y val="-0.223187928242797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House</a:t>
                    </a:r>
                    <a:r>
                      <a:rPr lang="en-US" baseline="0" dirty="0" smtClean="0"/>
                      <a:t> </a:t>
                    </a:r>
                    <a:fld id="{42961FD4-5C94-4A97-9F38-F99EDFADF6A2}" type="PERCENTAGE">
                      <a:rPr lang="en-US" smtClean="0"/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5064902818203141"/>
                      <c:h val="0.1957550895484074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3539755895520151E-2"/>
                  <c:y val="0.192938530081371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Bungalow 18%</a:t>
                    </a:r>
                    <a:endParaRPr lang="en-US" sz="800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556403554866135"/>
                      <c:h val="0.2254986329124955"/>
                    </c:manualLayout>
                  </c15:layout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34489223410873E-2"/>
                  <c:y val="7.836719783583120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Flat </a:t>
                    </a:r>
                    <a:fld id="{A939B8AD-E8B1-46F0-8BB3-92F0B61B00C1}" type="PERCENTAGE">
                      <a:rPr lang="en-US" sz="80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sz="8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80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64197780159104"/>
                      <c:h val="0.1542521323297131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0.78</c:v>
                </c:pt>
                <c:pt idx="1">
                  <c:v>0.18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4"/>
                      <c:pt idx="0">
                        <c:v>House</c:v>
                      </c:pt>
                      <c:pt idx="1">
                        <c:v>Bungalow</c:v>
                      </c:pt>
                      <c:pt idx="2">
                        <c:v>Flat/apartment</c:v>
                      </c:pt>
                      <c:pt idx="3">
                        <c:v>Other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9631513011287569E-2"/>
                  <c:y val="1.959179945895773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700" b="0" smtClean="0"/>
                      <a:t>6 beds </a:t>
                    </a:r>
                    <a:fld id="{B41DB630-9E25-48F3-9FA0-0E1FF30A87FF}" type="VALUE">
                      <a:rPr lang="en-US" sz="700" b="0" smtClean="0"/>
                      <a:pPr>
                        <a:defRPr sz="7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700" b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308607853046618"/>
                      <c:h val="9.404063740299745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1148380470590891"/>
                  <c:y val="0.1645711154552455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/>
                      <a:t>5 beds </a:t>
                    </a:r>
                    <a:fld id="{88B492C9-007C-40A7-9278-D0154BE87649}" type="VALUE">
                      <a:rPr lang="en-US" sz="800" smtClean="0"/>
                      <a:pPr>
                        <a:defRPr sz="8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80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081892546364971"/>
                      <c:h val="0.242938313291076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7.1043850001818357E-2"/>
                  <c:y val="-0.153634263373022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4 beds </a:t>
                    </a:r>
                    <a:fld id="{396C951A-C657-4BFD-9D91-EAF5FB4F8A49}" type="VALUE">
                      <a:rPr lang="en-US" smtClean="0"/>
                      <a:pPr>
                        <a:defRPr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783513894131473"/>
                      <c:h val="0.336978950694074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3.886049185940206E-2"/>
                  <c:y val="-7.1855624173133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 beds </a:t>
                    </a:r>
                    <a:fld id="{35314AAD-62AB-45C4-9BA7-B32D102908B5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28981356193634"/>
                      <c:h val="0.2217791698754022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7518932862483275"/>
                  <c:y val="0.121469156645538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bg1"/>
                        </a:solidFill>
                      </a:rPr>
                      <a:t>2 beds </a:t>
                    </a:r>
                    <a:fld id="{08C43908-6731-4ECA-8581-DA3BDD27EF6F}" type="VALUE">
                      <a:rPr lang="en-US" sz="800" smtClean="0">
                        <a:solidFill>
                          <a:schemeClr val="bg1"/>
                        </a:solidFill>
                      </a:rPr>
                      <a:pPr>
                        <a:defRPr sz="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800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49841552099701"/>
                      <c:h val="0.2253056937780147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8.7594664312416359E-2"/>
                  <c:y val="4.89794986473945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700" b="0" dirty="0" smtClean="0"/>
                      <a:t>1 bed </a:t>
                    </a:r>
                    <a:fld id="{8C9EA4E8-D9A2-4F86-9B7A-34377766E8B1}" type="VALUE">
                      <a:rPr lang="en-US" sz="700" b="0" smtClean="0"/>
                      <a:pPr>
                        <a:defRPr sz="7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700" b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440629377381893"/>
                      <c:h val="7.6408017889935426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Sheet1!$B$2:$B$7</c:f>
              <c:numCache>
                <c:formatCode>0%</c:formatCode>
                <c:ptCount val="6"/>
                <c:pt idx="0">
                  <c:v>0.02</c:v>
                </c:pt>
                <c:pt idx="1">
                  <c:v>0.17</c:v>
                </c:pt>
                <c:pt idx="2">
                  <c:v>0.39</c:v>
                </c:pt>
                <c:pt idx="3">
                  <c:v>0.27</c:v>
                </c:pt>
                <c:pt idx="4">
                  <c:v>0.14000000000000001</c:v>
                </c:pt>
                <c:pt idx="5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6 beds</c:v>
                      </c:pt>
                      <c:pt idx="1">
                        <c:v>5 beds</c:v>
                      </c:pt>
                      <c:pt idx="2">
                        <c:v>4 beds</c:v>
                      </c:pt>
                      <c:pt idx="3">
                        <c:v>3 beds</c:v>
                      </c:pt>
                      <c:pt idx="4">
                        <c:v>2 beds</c:v>
                      </c:pt>
                      <c:pt idx="5">
                        <c:v>1 bed</c:v>
                      </c:pt>
                    </c:strCache>
                  </c:strRef>
                </c15:cat>
              </c15:filteredCategoryTitle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561342545292069E-2"/>
                  <c:y val="2.6170884846458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3086142400815172"/>
                  <c:y val="4.1391808996141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7690716698017998"/>
                  <c:y val="-2.2660477046563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No children</c:v>
                      </c:pt>
                      <c:pt idx="1">
                        <c:v>1 child</c:v>
                      </c:pt>
                      <c:pt idx="2">
                        <c:v>2 children</c:v>
                      </c:pt>
                      <c:pt idx="3">
                        <c:v>3 children</c:v>
                      </c:pt>
                      <c:pt idx="4">
                        <c:v>4 children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260194242020721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96939791045625"/>
                  <c:y val="-0.277586330719266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732205930947583E-2"/>
                  <c:y val="-0.14227727943984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Secondary School</c:v>
                      </c:pt>
                      <c:pt idx="1">
                        <c:v>Keevil School</c:v>
                      </c:pt>
                      <c:pt idx="2">
                        <c:v>Pre-School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/>
                <a:gridCol w="537311"/>
                <a:gridCol w="326149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August 5,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7C878E"/>
              </a:solidFill>
              <a:latin typeface="Helvetica Neue"/>
              <a:cs typeface="Helvetica Neue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Q15a: Answered 153 Skipped 5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Q15b: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153 Skipped 5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| Q15c: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6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153 Skipped 5 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Q15e: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Vast majority want to protect landscape &amp; conservation area, and disagree with development on fields/farmland 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chart2039250600.png"/>
          <p:cNvPicPr>
            <a:picLocks noChangeAspect="1"/>
          </p:cNvPicPr>
          <p:nvPr/>
        </p:nvPicPr>
        <p:blipFill rotWithShape="1">
          <a:blip r:embed="rId2"/>
          <a:srcRect l="15727" t="2219" b="26197"/>
          <a:stretch/>
        </p:blipFill>
        <p:spPr>
          <a:xfrm>
            <a:off x="1458409" y="2032906"/>
            <a:ext cx="5183735" cy="220544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983963" y="207631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569" y="2010636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Preservation of local habitats &amp; local wildlife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0569" y="2471470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Preservation of public footpaths &amp; rights of way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0569" y="2874434"/>
            <a:ext cx="1461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 of Keevil's conservation areas &amp; historic buildings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0569" y="3410499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on green fields or farmland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0569" y="3796102"/>
            <a:ext cx="14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Renovation/change of use of existing buildings to create new homes or workspaces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83963" y="255088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83963" y="301966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86972" y="351372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9921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83175" y="34944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83962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24025" y="348896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37111" y="208758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07975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37111" y="255175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37111" y="302772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07975" y="30149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59178" y="348295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11854" y="349091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65744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48411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252617" y="25564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 descr="chart2039250600.png"/>
          <p:cNvPicPr>
            <a:picLocks noChangeAspect="1"/>
          </p:cNvPicPr>
          <p:nvPr/>
        </p:nvPicPr>
        <p:blipFill rotWithShape="1">
          <a:blip r:embed="rId2"/>
          <a:srcRect l="14970" t="92090" b="1763"/>
          <a:stretch/>
        </p:blipFill>
        <p:spPr>
          <a:xfrm>
            <a:off x="1954128" y="4453457"/>
            <a:ext cx="3436317" cy="165182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325253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6453658" y="186507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6613846" y="202069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ontent Placeholder 2"/>
          <p:cNvSpPr txBox="1">
            <a:spLocks/>
          </p:cNvSpPr>
          <p:nvPr/>
        </p:nvSpPr>
        <p:spPr>
          <a:xfrm>
            <a:off x="6352301" y="2342951"/>
            <a:ext cx="339462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6571478" y="2498565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ontent Placeholder 2"/>
          <p:cNvSpPr txBox="1">
            <a:spLocks/>
          </p:cNvSpPr>
          <p:nvPr/>
        </p:nvSpPr>
        <p:spPr>
          <a:xfrm>
            <a:off x="6497210" y="233803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6636740" y="249955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ontent Placeholder 2"/>
          <p:cNvSpPr txBox="1">
            <a:spLocks/>
          </p:cNvSpPr>
          <p:nvPr/>
        </p:nvSpPr>
        <p:spPr>
          <a:xfrm>
            <a:off x="6342066" y="2801103"/>
            <a:ext cx="339462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6561243" y="2956717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ontent Placeholder 2"/>
          <p:cNvSpPr txBox="1">
            <a:spLocks/>
          </p:cNvSpPr>
          <p:nvPr/>
        </p:nvSpPr>
        <p:spPr>
          <a:xfrm>
            <a:off x="6486975" y="279618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6626505" y="2957702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828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Q1i: Answered 155 skipped 3 | Q1o: Answered 154 skipped 4 | Q1n: Answered 155 skipped 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Q1c: Answered 155 skipped 3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| Q2b and 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155 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</a:t>
            </a: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500259"/>
            <a:ext cx="3103029" cy="150284"/>
          </a:xfrm>
          <a:prstGeom prst="rect">
            <a:avLst/>
          </a:prstGeom>
        </p:spPr>
      </p:pic>
      <p:sp>
        <p:nvSpPr>
          <p:cNvPr id="25" name="Content Placeholder 14"/>
          <p:cNvSpPr>
            <a:spLocks noGrp="1"/>
          </p:cNvSpPr>
          <p:nvPr>
            <p:ph idx="1"/>
          </p:nvPr>
        </p:nvSpPr>
        <p:spPr>
          <a:xfrm>
            <a:off x="86352" y="1248427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80% respondents are strongly positive about the local rural environment and wildlife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5435" y="2160537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 environment &amp; open spaces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0569" y="1883322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habitats &amp; local wildlife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67% are positive about the playing field &amp; equipment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Content Placeholder 14"/>
          <p:cNvSpPr txBox="1">
            <a:spLocks/>
          </p:cNvSpPr>
          <p:nvPr/>
        </p:nvSpPr>
        <p:spPr>
          <a:xfrm>
            <a:off x="3424424" y="3089323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 thirds positive about church &amp; churchyard, using it and the footpath at least sometimes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72" descr="chart2038813210.png"/>
          <p:cNvPicPr>
            <a:picLocks noChangeAspect="1"/>
          </p:cNvPicPr>
          <p:nvPr/>
        </p:nvPicPr>
        <p:blipFill rotWithShape="1">
          <a:blip r:embed="rId2"/>
          <a:srcRect l="15751" t="33890" b="62768"/>
          <a:stretch/>
        </p:blipFill>
        <p:spPr>
          <a:xfrm>
            <a:off x="1432990" y="1950331"/>
            <a:ext cx="5194150" cy="224073"/>
          </a:xfrm>
          <a:prstGeom prst="rect">
            <a:avLst/>
          </a:prstGeom>
        </p:spPr>
      </p:pic>
      <p:pic>
        <p:nvPicPr>
          <p:cNvPr id="74" name="Picture 73" descr="chart2038813210.png"/>
          <p:cNvPicPr>
            <a:picLocks noChangeAspect="1"/>
          </p:cNvPicPr>
          <p:nvPr/>
        </p:nvPicPr>
        <p:blipFill rotWithShape="1">
          <a:blip r:embed="rId2"/>
          <a:srcRect l="15578" t="59057" b="37637"/>
          <a:stretch/>
        </p:blipFill>
        <p:spPr>
          <a:xfrm>
            <a:off x="1422282" y="2210759"/>
            <a:ext cx="5204858" cy="221689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1901317" y="197026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962343" y="1968134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965499" y="1966002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396560" y="1987456"/>
            <a:ext cx="3985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Content Placeholder 2"/>
          <p:cNvSpPr txBox="1">
            <a:spLocks/>
          </p:cNvSpPr>
          <p:nvPr/>
        </p:nvSpPr>
        <p:spPr>
          <a:xfrm>
            <a:off x="6364016" y="166945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6600891" y="184866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903249" y="2226839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964275" y="2224707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967431" y="222257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514232" y="2244029"/>
            <a:ext cx="3985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Picture 92" descr="chart2038813210.png"/>
          <p:cNvPicPr>
            <a:picLocks noChangeAspect="1"/>
          </p:cNvPicPr>
          <p:nvPr/>
        </p:nvPicPr>
        <p:blipFill rotWithShape="1">
          <a:blip r:embed="rId2"/>
          <a:srcRect l="15467" t="54767" b="41851"/>
          <a:stretch/>
        </p:blipFill>
        <p:spPr>
          <a:xfrm>
            <a:off x="185195" y="3873207"/>
            <a:ext cx="3101461" cy="346115"/>
          </a:xfrm>
          <a:prstGeom prst="rect">
            <a:avLst/>
          </a:prstGeom>
        </p:spPr>
      </p:pic>
      <p:pic>
        <p:nvPicPr>
          <p:cNvPr id="94" name="Picture 9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194816" y="4360763"/>
            <a:ext cx="3103029" cy="150284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1290520" y="395348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39340" y="395348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588543" y="3956618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Content Placeholder 2"/>
          <p:cNvSpPr txBox="1">
            <a:spLocks/>
          </p:cNvSpPr>
          <p:nvPr/>
        </p:nvSpPr>
        <p:spPr>
          <a:xfrm>
            <a:off x="3020630" y="368408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3257505" y="386329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Content Placeholder 2"/>
          <p:cNvSpPr txBox="1">
            <a:spLocks/>
          </p:cNvSpPr>
          <p:nvPr/>
        </p:nvSpPr>
        <p:spPr>
          <a:xfrm>
            <a:off x="3041085" y="419227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3%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 flipV="1">
            <a:off x="3191840" y="404730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/>
          <a:srcRect l="47063" t="91832" r="36403" b="6638"/>
          <a:stretch/>
        </p:blipFill>
        <p:spPr>
          <a:xfrm>
            <a:off x="4270877" y="4430016"/>
            <a:ext cx="1899593" cy="106189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3"/>
          <a:srcRect l="47208" t="47643" r="26697" b="48842"/>
          <a:stretch/>
        </p:blipFill>
        <p:spPr>
          <a:xfrm>
            <a:off x="4092385" y="3926966"/>
            <a:ext cx="2581016" cy="243970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 rotWithShape="1">
          <a:blip r:embed="rId3"/>
          <a:srcRect l="47208" t="51937" r="26697" b="44538"/>
          <a:stretch/>
        </p:blipFill>
        <p:spPr>
          <a:xfrm>
            <a:off x="4092385" y="4148826"/>
            <a:ext cx="2581016" cy="244694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5083338" y="394925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236332" y="394925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901013" y="395238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366098" y="3944190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061679" y="417111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214673" y="417111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879354" y="417424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44439" y="4166050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441679" y="3927482"/>
            <a:ext cx="14612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Church/yard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447684" y="4148689"/>
            <a:ext cx="14612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Footpath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99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Q16a: Answered 151 Skipped 7 | Q16b Answered 152 Skipped 6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Q16d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| Q14a&amp;b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627" y="1099587"/>
            <a:ext cx="3262489" cy="35302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3498418" y="1099588"/>
            <a:ext cx="3262489" cy="35302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ontent Placeholder 14"/>
          <p:cNvSpPr txBox="1">
            <a:spLocks/>
          </p:cNvSpPr>
          <p:nvPr/>
        </p:nvSpPr>
        <p:spPr>
          <a:xfrm>
            <a:off x="33262" y="1177639"/>
            <a:ext cx="339479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broadly support renewable energy but &gt; 50% disagree with wind farms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 descr="chart2039278200.png"/>
          <p:cNvPicPr>
            <a:picLocks noChangeAspect="1"/>
          </p:cNvPicPr>
          <p:nvPr/>
        </p:nvPicPr>
        <p:blipFill rotWithShape="1">
          <a:blip r:embed="rId2"/>
          <a:srcRect l="15700" t="3240" b="25859"/>
          <a:stretch/>
        </p:blipFill>
        <p:spPr>
          <a:xfrm rot="16200000" flipH="1">
            <a:off x="809947" y="1645939"/>
            <a:ext cx="1832576" cy="2666508"/>
          </a:xfrm>
          <a:prstGeom prst="rect">
            <a:avLst/>
          </a:prstGeom>
        </p:spPr>
      </p:pic>
      <p:pic>
        <p:nvPicPr>
          <p:cNvPr id="32" name="Picture 31" descr="chart2039278200.png"/>
          <p:cNvPicPr>
            <a:picLocks noChangeAspect="1"/>
          </p:cNvPicPr>
          <p:nvPr/>
        </p:nvPicPr>
        <p:blipFill rotWithShape="1">
          <a:blip r:embed="rId2"/>
          <a:srcRect l="15271" t="93050" r="1240" b="2235"/>
          <a:stretch/>
        </p:blipFill>
        <p:spPr>
          <a:xfrm>
            <a:off x="289927" y="4384753"/>
            <a:ext cx="2901622" cy="11447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78129" y="3876801"/>
            <a:ext cx="68936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Bio-digesters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16966" y="3876801"/>
            <a:ext cx="68936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farms on farmland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55803" y="3876801"/>
            <a:ext cx="68936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panels on non-</a:t>
            </a:r>
            <a:r>
              <a:rPr lang="en-GB" sz="8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94641" y="3876801"/>
            <a:ext cx="68936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 turbines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0837" y="234315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5568" y="296293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0299" y="352652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88583" y="23200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83314" y="282185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78045" y="32969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88583" y="36327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20948" y="217695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15679" y="273103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10410" y="331312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61644" y="22015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56375" y="258456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51106" y="305967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61644" y="35142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2130" y="2051070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2130" y="37419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36619" y="2057805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73265" y="3613420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66637" y="3753427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708868" y="2038581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 descr="chart2039233640.png"/>
          <p:cNvPicPr>
            <a:picLocks noChangeAspect="1"/>
          </p:cNvPicPr>
          <p:nvPr/>
        </p:nvPicPr>
        <p:blipFill rotWithShape="1">
          <a:blip r:embed="rId3"/>
          <a:srcRect l="15396" t="90165" r="35056" b="3203"/>
          <a:stretch/>
        </p:blipFill>
        <p:spPr>
          <a:xfrm>
            <a:off x="4274016" y="4379966"/>
            <a:ext cx="1794076" cy="119259"/>
          </a:xfrm>
          <a:prstGeom prst="rect">
            <a:avLst/>
          </a:prstGeom>
        </p:spPr>
      </p:pic>
      <p:pic>
        <p:nvPicPr>
          <p:cNvPr id="71" name="Picture 70" descr="chart2039233640.png"/>
          <p:cNvPicPr>
            <a:picLocks noChangeAspect="1"/>
          </p:cNvPicPr>
          <p:nvPr/>
        </p:nvPicPr>
        <p:blipFill rotWithShape="1">
          <a:blip r:embed="rId3"/>
          <a:srcRect l="15703" t="7907" b="40189"/>
          <a:stretch/>
        </p:blipFill>
        <p:spPr>
          <a:xfrm rot="16200000" flipH="1">
            <a:off x="4200067" y="1741047"/>
            <a:ext cx="1837675" cy="2471195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715858" y="3890322"/>
            <a:ext cx="1214536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risks from waterways &amp; ditches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281009" y="3893479"/>
            <a:ext cx="126538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Possibility of airfield being put to other use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Content Placeholder 14"/>
          <p:cNvSpPr txBox="1">
            <a:spLocks/>
          </p:cNvSpPr>
          <p:nvPr/>
        </p:nvSpPr>
        <p:spPr>
          <a:xfrm>
            <a:off x="3435561" y="1179152"/>
            <a:ext cx="339479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concerns at flood risk but far more concern if airfield use were to change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180250" y="212885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74981" y="260395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85519" y="335369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73676" y="207124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68407" y="233801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8945" y="304722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87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chart2039309190.png"/>
          <p:cNvPicPr>
            <a:picLocks noChangeAspect="1"/>
          </p:cNvPicPr>
          <p:nvPr/>
        </p:nvPicPr>
        <p:blipFill rotWithShape="1">
          <a:blip r:embed="rId2"/>
          <a:srcRect l="15488" t="7553" b="73733"/>
          <a:stretch/>
        </p:blipFill>
        <p:spPr>
          <a:xfrm>
            <a:off x="168293" y="2032906"/>
            <a:ext cx="6462508" cy="3492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43" name="TextBox 42"/>
          <p:cNvSpPr txBox="1"/>
          <p:nvPr/>
        </p:nvSpPr>
        <p:spPr>
          <a:xfrm>
            <a:off x="1954128" y="210126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64840" y="21017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12081" y="2126412"/>
            <a:ext cx="2150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04036" y="2118596"/>
            <a:ext cx="2483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16209" y="2131739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Q17a: Answered: 152  Skipped: 6  |  Q17b: Answered: 150  Skipped: 8</a:t>
            </a: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respondents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feel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future development should be in keeping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landscape &amp;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 setting…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and 80%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agree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strengthen our existing protection for the conservation of our landscape </a:t>
            </a:r>
          </a:p>
        </p:txBody>
      </p:sp>
      <p:pic>
        <p:nvPicPr>
          <p:cNvPr id="29" name="Picture 28" descr="chart2039309190.png"/>
          <p:cNvPicPr>
            <a:picLocks noChangeAspect="1"/>
          </p:cNvPicPr>
          <p:nvPr/>
        </p:nvPicPr>
        <p:blipFill rotWithShape="1">
          <a:blip r:embed="rId2"/>
          <a:srcRect l="15488" t="41805" b="39709"/>
          <a:stretch/>
        </p:blipFill>
        <p:spPr>
          <a:xfrm>
            <a:off x="191835" y="3882213"/>
            <a:ext cx="6416280" cy="3449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888759" y="39516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1038" y="39504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82024" y="39504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84174" y="3991732"/>
            <a:ext cx="2483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542643" y="4004875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86" descr="chart2039250600.png"/>
          <p:cNvPicPr>
            <a:picLocks noChangeAspect="1"/>
          </p:cNvPicPr>
          <p:nvPr/>
        </p:nvPicPr>
        <p:blipFill rotWithShape="1">
          <a:blip r:embed="rId3"/>
          <a:srcRect l="14970" t="92090" b="1763"/>
          <a:stretch/>
        </p:blipFill>
        <p:spPr>
          <a:xfrm>
            <a:off x="1954128" y="4318805"/>
            <a:ext cx="3436317" cy="165182"/>
          </a:xfrm>
          <a:prstGeom prst="rect">
            <a:avLst/>
          </a:prstGeom>
        </p:spPr>
      </p:pic>
      <p:pic>
        <p:nvPicPr>
          <p:cNvPr id="88" name="Picture 87" descr="chart2039250600.png"/>
          <p:cNvPicPr>
            <a:picLocks noChangeAspect="1"/>
          </p:cNvPicPr>
          <p:nvPr/>
        </p:nvPicPr>
        <p:blipFill rotWithShape="1">
          <a:blip r:embed="rId3"/>
          <a:srcRect l="14970" t="92090" b="1763"/>
          <a:stretch/>
        </p:blipFill>
        <p:spPr>
          <a:xfrm>
            <a:off x="1954128" y="2459475"/>
            <a:ext cx="3436317" cy="1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9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544942"/>
            <a:ext cx="6627755" cy="1458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/>
              <a:t>HOUSING &amp; DEVELOPMENT</a:t>
            </a:r>
            <a:endParaRPr sz="4000" dirty="0"/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607227"/>
            <a:ext cx="6667719" cy="395084"/>
          </a:xfrm>
        </p:spPr>
        <p:txBody>
          <a:bodyPr/>
          <a:lstStyle/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respondents recognise the need for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smaller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more affordable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09873" y="3117383"/>
            <a:ext cx="6627755" cy="1458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Content Placeholder 14"/>
          <p:cNvSpPr txBox="1">
            <a:spLocks/>
          </p:cNvSpPr>
          <p:nvPr/>
        </p:nvSpPr>
        <p:spPr>
          <a:xfrm>
            <a:off x="92598" y="3215362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59% of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would be concerned if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Core Policy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changed to allow more homes/small developments…</a:t>
            </a:r>
          </a:p>
        </p:txBody>
      </p:sp>
      <p:pic>
        <p:nvPicPr>
          <p:cNvPr id="22" name="Picture 21" descr="chart2144855360.png"/>
          <p:cNvPicPr>
            <a:picLocks noChangeAspect="1"/>
          </p:cNvPicPr>
          <p:nvPr/>
        </p:nvPicPr>
        <p:blipFill rotWithShape="1">
          <a:blip r:embed="rId2"/>
          <a:srcRect l="15223" t="21582" b="57672"/>
          <a:stretch/>
        </p:blipFill>
        <p:spPr>
          <a:xfrm>
            <a:off x="191835" y="2329301"/>
            <a:ext cx="6420217" cy="325182"/>
          </a:xfrm>
          <a:prstGeom prst="rect">
            <a:avLst/>
          </a:prstGeom>
        </p:spPr>
      </p:pic>
      <p:pic>
        <p:nvPicPr>
          <p:cNvPr id="23" name="Picture 22" descr="chart2144855360.png"/>
          <p:cNvPicPr>
            <a:picLocks noChangeAspect="1"/>
          </p:cNvPicPr>
          <p:nvPr/>
        </p:nvPicPr>
        <p:blipFill rotWithShape="1">
          <a:blip r:embed="rId2"/>
          <a:srcRect l="15223" t="79974" r="31474" b="11500"/>
          <a:stretch/>
        </p:blipFill>
        <p:spPr>
          <a:xfrm>
            <a:off x="981881" y="2778200"/>
            <a:ext cx="2007294" cy="13513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61647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2069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4487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08765" y="2377931"/>
            <a:ext cx="4359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chart2144855360.png"/>
          <p:cNvPicPr>
            <a:picLocks noChangeAspect="1"/>
          </p:cNvPicPr>
          <p:nvPr/>
        </p:nvPicPr>
        <p:blipFill rotWithShape="1">
          <a:blip r:embed="rId2"/>
          <a:srcRect l="15223" t="88766" r="4088" b="3478"/>
          <a:stretch/>
        </p:blipFill>
        <p:spPr>
          <a:xfrm>
            <a:off x="3064203" y="2784284"/>
            <a:ext cx="3038615" cy="122925"/>
          </a:xfrm>
          <a:prstGeom prst="rect">
            <a:avLst/>
          </a:prstGeom>
        </p:spPr>
      </p:pic>
      <p:pic>
        <p:nvPicPr>
          <p:cNvPr id="32" name="Picture 31" descr="chart2039001660.png"/>
          <p:cNvPicPr>
            <a:picLocks noChangeAspect="1"/>
          </p:cNvPicPr>
          <p:nvPr/>
        </p:nvPicPr>
        <p:blipFill rotWithShape="1">
          <a:blip r:embed="rId3"/>
          <a:srcRect l="15215" t="20653" b="59334"/>
          <a:stretch/>
        </p:blipFill>
        <p:spPr>
          <a:xfrm>
            <a:off x="179406" y="3923836"/>
            <a:ext cx="6461581" cy="31369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15598" y="39469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89229" y="394131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00053" y="394131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 descr="chart2039001660.png"/>
          <p:cNvPicPr>
            <a:picLocks noChangeAspect="1"/>
          </p:cNvPicPr>
          <p:nvPr/>
        </p:nvPicPr>
        <p:blipFill rotWithShape="1">
          <a:blip r:embed="rId3"/>
          <a:srcRect l="15215" t="87899" r="34901" b="3327"/>
          <a:stretch/>
        </p:blipFill>
        <p:spPr>
          <a:xfrm>
            <a:off x="2513939" y="4337246"/>
            <a:ext cx="1989063" cy="147247"/>
          </a:xfrm>
          <a:prstGeom prst="rect">
            <a:avLst/>
          </a:prstGeom>
        </p:spPr>
      </p:pic>
      <p:sp>
        <p:nvSpPr>
          <p:cNvPr id="40" name="Content Placeholder 14"/>
          <p:cNvSpPr txBox="1">
            <a:spLocks/>
          </p:cNvSpPr>
          <p:nvPr/>
        </p:nvSpPr>
        <p:spPr>
          <a:xfrm>
            <a:off x="97781" y="824409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600" b="1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Currently Keevil is classed as a small village within Wiltshire Council Core Policy which currently allows infill only (one to two homes) in our village. 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Q9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Answered: 117  Skipped: 41 | Q8: Answered: 151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7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54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/>
              <a:t>HOUSING &amp; DEVELOPMENT</a:t>
            </a:r>
            <a:endParaRPr sz="4000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Q35: Answered 98 skipped 60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Q36: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99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59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Q38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97 skipped 61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98418" y="1099588"/>
            <a:ext cx="3262489" cy="35302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Content Placeholder 14"/>
          <p:cNvSpPr txBox="1">
            <a:spLocks/>
          </p:cNvSpPr>
          <p:nvPr/>
        </p:nvSpPr>
        <p:spPr>
          <a:xfrm>
            <a:off x="3406625" y="1231235"/>
            <a:ext cx="342243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0"/>
              </a:spcBef>
            </a:pP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recognise need for change to existing homes if they/their families are to stay in village </a:t>
            </a:r>
          </a:p>
        </p:txBody>
      </p:sp>
      <p:pic>
        <p:nvPicPr>
          <p:cNvPr id="80" name="Picture 79" descr="chart2039869160.png"/>
          <p:cNvPicPr>
            <a:picLocks noChangeAspect="1"/>
          </p:cNvPicPr>
          <p:nvPr/>
        </p:nvPicPr>
        <p:blipFill rotWithShape="1">
          <a:blip r:embed="rId2"/>
          <a:srcRect l="15764" t="3318" r="176" b="26172"/>
          <a:stretch/>
        </p:blipFill>
        <p:spPr>
          <a:xfrm>
            <a:off x="3601804" y="2196566"/>
            <a:ext cx="3055716" cy="1990847"/>
          </a:xfrm>
          <a:prstGeom prst="rect">
            <a:avLst/>
          </a:prstGeom>
        </p:spPr>
      </p:pic>
      <p:pic>
        <p:nvPicPr>
          <p:cNvPr id="82" name="Picture 81" descr="chart2039869160.png"/>
          <p:cNvPicPr>
            <a:picLocks noChangeAspect="1"/>
          </p:cNvPicPr>
          <p:nvPr/>
        </p:nvPicPr>
        <p:blipFill rotWithShape="1">
          <a:blip r:embed="rId2"/>
          <a:srcRect l="15573" t="93026" r="31441" b="2260"/>
          <a:stretch/>
        </p:blipFill>
        <p:spPr>
          <a:xfrm>
            <a:off x="4017156" y="4371362"/>
            <a:ext cx="2141317" cy="133109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3985296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774687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61524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064106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979509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907793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546722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49302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973722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763113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50891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428701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93635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208727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836073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330323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601804" y="2031071"/>
            <a:ext cx="216956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housing for younger people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01803" y="2577430"/>
            <a:ext cx="3159103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accommodation to be able to downsize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601804" y="3118002"/>
            <a:ext cx="216956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 housing for elderly residents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601803" y="3664361"/>
            <a:ext cx="282689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Adaptations to your home so you can carry on living there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3" name="Chart 102"/>
          <p:cNvGraphicFramePr/>
          <p:nvPr>
            <p:extLst>
              <p:ext uri="{D42A27DB-BD31-4B8C-83A1-F6EECF244321}">
                <p14:modId xmlns:p14="http://schemas.microsoft.com/office/powerpoint/2010/main" val="3489093962"/>
              </p:ext>
            </p:extLst>
          </p:nvPr>
        </p:nvGraphicFramePr>
        <p:xfrm>
          <a:off x="123604" y="1637809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6" name="Chart 105"/>
          <p:cNvGraphicFramePr/>
          <p:nvPr>
            <p:extLst>
              <p:ext uri="{D42A27DB-BD31-4B8C-83A1-F6EECF244321}">
                <p14:modId xmlns:p14="http://schemas.microsoft.com/office/powerpoint/2010/main" val="4072496607"/>
              </p:ext>
            </p:extLst>
          </p:nvPr>
        </p:nvGraphicFramePr>
        <p:xfrm>
          <a:off x="1741907" y="1637809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8" name="Content Placeholder 14"/>
          <p:cNvSpPr txBox="1">
            <a:spLocks/>
          </p:cNvSpPr>
          <p:nvPr/>
        </p:nvSpPr>
        <p:spPr>
          <a:xfrm>
            <a:off x="64160" y="1096578"/>
            <a:ext cx="342243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0"/>
              </a:spcBef>
            </a:pPr>
            <a:r>
              <a:rPr lang="en-GB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housing in Keevil (respondents)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9" name="Chart 108"/>
          <p:cNvGraphicFramePr/>
          <p:nvPr>
            <p:extLst>
              <p:ext uri="{D42A27DB-BD31-4B8C-83A1-F6EECF244321}">
                <p14:modId xmlns:p14="http://schemas.microsoft.com/office/powerpoint/2010/main" val="3829559782"/>
              </p:ext>
            </p:extLst>
          </p:nvPr>
        </p:nvGraphicFramePr>
        <p:xfrm>
          <a:off x="935149" y="3108494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40001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aspects of village life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 e: Answered 153 | f: Answered 155 | g: Answered 154 | h: Answered 152 | k: Answered 151 | s: Answered 156 | t, u, v: Answered 157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013" y="1355297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rate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13" y="169513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Fouling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13" y="204076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0013" y="2380602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013" y="273201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chart2038813210.png"/>
          <p:cNvPicPr>
            <a:picLocks noChangeAspect="1"/>
          </p:cNvPicPr>
          <p:nvPr/>
        </p:nvPicPr>
        <p:blipFill rotWithShape="1">
          <a:blip r:embed="rId2"/>
          <a:srcRect l="15633" t="17112" b="66918"/>
          <a:stretch/>
        </p:blipFill>
        <p:spPr>
          <a:xfrm>
            <a:off x="1354238" y="1332151"/>
            <a:ext cx="5201616" cy="1301491"/>
          </a:xfrm>
          <a:prstGeom prst="rect">
            <a:avLst/>
          </a:prstGeom>
        </p:spPr>
      </p:pic>
      <p:pic>
        <p:nvPicPr>
          <p:cNvPr id="45" name="Picture 44" descr="chart2038813210.png"/>
          <p:cNvPicPr>
            <a:picLocks noChangeAspect="1"/>
          </p:cNvPicPr>
          <p:nvPr/>
        </p:nvPicPr>
        <p:blipFill rotWithShape="1">
          <a:blip r:embed="rId2"/>
          <a:srcRect l="15633" t="42267" b="54416"/>
          <a:stretch/>
        </p:blipFill>
        <p:spPr>
          <a:xfrm>
            <a:off x="1354238" y="2706835"/>
            <a:ext cx="5201616" cy="270327"/>
          </a:xfrm>
          <a:prstGeom prst="rect">
            <a:avLst/>
          </a:prstGeom>
        </p:spPr>
      </p:pic>
      <p:pic>
        <p:nvPicPr>
          <p:cNvPr id="46" name="Picture 45" descr="chart2038813210.png"/>
          <p:cNvPicPr>
            <a:picLocks noChangeAspect="1"/>
          </p:cNvPicPr>
          <p:nvPr/>
        </p:nvPicPr>
        <p:blipFill rotWithShape="1">
          <a:blip r:embed="rId2"/>
          <a:srcRect l="15633" t="75658" b="8373"/>
          <a:stretch/>
        </p:blipFill>
        <p:spPr>
          <a:xfrm>
            <a:off x="1354241" y="3048362"/>
            <a:ext cx="5201614" cy="130149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083" y="3077640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by Military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83" y="3359210"/>
            <a:ext cx="135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Gliding club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0013" y="3756528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community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00013" y="4026918"/>
            <a:ext cx="12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illage hall events classes &amp; groups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0200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9596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81095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382190" y="1388567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90112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39508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91007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62883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5925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9899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79520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96966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39235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81458" y="206945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9686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32022" y="239609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53400" y="23908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22457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11244" y="247768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62112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9954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86423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2470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4738" y="275859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7803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6282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34248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51165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471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7199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449055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597054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37439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00522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70498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6804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38291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326990" y="30805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444325" y="316734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345696" y="342957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486179" y="35163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9410" y="380613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63551" y="4150028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Picture 1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4496879"/>
            <a:ext cx="3103029" cy="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 d: answered 155 | e, f: answered 153 | g: answered 152 | h: answered 154 | I, j: answered 153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522" y="1332149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522" y="1767413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3152" y="2202677"/>
            <a:ext cx="1487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Fitness equipment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0522" y="2637941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playing field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522" y="307320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592" y="3508469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92" y="3943733"/>
            <a:ext cx="135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2"/>
          <a:srcRect l="47256" t="56183" r="26608" b="14334"/>
          <a:stretch/>
        </p:blipFill>
        <p:spPr>
          <a:xfrm>
            <a:off x="1423685" y="1266368"/>
            <a:ext cx="5161454" cy="298131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488640" y="4501560"/>
            <a:ext cx="1857728" cy="11798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8840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29483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55539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23685" y="1349097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0464" y="136067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19242" y="179577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1154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36079" y="179120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10464" y="22185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80580" y="222631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57314" y="222174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3684" y="225297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478587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967415" y="267590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49244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4415" y="267133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69359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327896" y="310666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40016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5961" y="310209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27464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02571" y="355125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37425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982394" y="35466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1639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60274" y="398022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048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828520" y="39756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8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Q3: Answered 155 skipped 3 | Q28 a: Answered 149 skipped 9 | b: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respondents use the village shop in Steeple Ashton sometimes or more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581786" y="2518330"/>
            <a:ext cx="1857728" cy="117987"/>
          </a:xfrm>
          <a:prstGeom prst="rect">
            <a:avLst/>
          </a:prstGeom>
        </p:spPr>
      </p:pic>
      <p:pic>
        <p:nvPicPr>
          <p:cNvPr id="77" name="Picture 76" descr="chart2038907400.png"/>
          <p:cNvPicPr>
            <a:picLocks noChangeAspect="1"/>
          </p:cNvPicPr>
          <p:nvPr/>
        </p:nvPicPr>
        <p:blipFill rotWithShape="1">
          <a:blip r:embed="rId3"/>
          <a:srcRect l="15727" t="20298" b="58544"/>
          <a:stretch/>
        </p:blipFill>
        <p:spPr>
          <a:xfrm>
            <a:off x="235397" y="2036272"/>
            <a:ext cx="6372717" cy="35986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2294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4198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levels of internet/broadband connection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Content Placeholder 14"/>
          <p:cNvSpPr txBox="1">
            <a:spLocks/>
          </p:cNvSpPr>
          <p:nvPr/>
        </p:nvSpPr>
        <p:spPr>
          <a:xfrm>
            <a:off x="3424424" y="3141406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mobile phone reception remains broadly poor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111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710706" y="4318437"/>
            <a:ext cx="2142449" cy="141585"/>
          </a:xfrm>
          <a:prstGeom prst="rect">
            <a:avLst/>
          </a:prstGeom>
        </p:spPr>
      </p:pic>
      <p:pic>
        <p:nvPicPr>
          <p:cNvPr id="114" name="Picture 113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4109886" y="4318437"/>
            <a:ext cx="2142449" cy="141585"/>
          </a:xfrm>
          <a:prstGeom prst="rect">
            <a:avLst/>
          </a:prstGeom>
        </p:spPr>
      </p:pic>
      <p:pic>
        <p:nvPicPr>
          <p:cNvPr id="115" name="Picture 114" descr="chart2039535090.png"/>
          <p:cNvPicPr>
            <a:picLocks noChangeAspect="1"/>
          </p:cNvPicPr>
          <p:nvPr/>
        </p:nvPicPr>
        <p:blipFill rotWithShape="1">
          <a:blip r:embed="rId4"/>
          <a:srcRect l="15687" t="41607" b="39875"/>
          <a:stretch/>
        </p:blipFill>
        <p:spPr>
          <a:xfrm>
            <a:off x="3575268" y="3835440"/>
            <a:ext cx="3032846" cy="371659"/>
          </a:xfrm>
          <a:prstGeom prst="rect">
            <a:avLst/>
          </a:prstGeom>
        </p:spPr>
      </p:pic>
      <p:pic>
        <p:nvPicPr>
          <p:cNvPr id="79" name="Picture 78" descr="chart2039535090.png"/>
          <p:cNvPicPr>
            <a:picLocks noChangeAspect="1"/>
          </p:cNvPicPr>
          <p:nvPr/>
        </p:nvPicPr>
        <p:blipFill rotWithShape="1">
          <a:blip r:embed="rId4"/>
          <a:srcRect l="15687" t="7756" b="74020"/>
          <a:stretch/>
        </p:blipFill>
        <p:spPr>
          <a:xfrm>
            <a:off x="235397" y="3835440"/>
            <a:ext cx="3032846" cy="3657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75341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70699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821866" y="391828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588113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70225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34349" y="3916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0607" y="395654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47505" y="38551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300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 descr="chart2039564280.png"/>
          <p:cNvPicPr>
            <a:picLocks noChangeAspect="1"/>
          </p:cNvPicPr>
          <p:nvPr/>
        </p:nvPicPr>
        <p:blipFill rotWithShape="1">
          <a:blip r:embed="rId2"/>
          <a:srcRect l="15922" t="2004" b="25853"/>
          <a:stretch/>
        </p:blipFill>
        <p:spPr>
          <a:xfrm>
            <a:off x="283580" y="2023376"/>
            <a:ext cx="6320530" cy="228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Sources of information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Q29: Answered 151 skipped 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Parish News is the most important source of information about what’s happening in Keevil, followed by the village website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295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6162" y="1869141"/>
            <a:ext cx="3289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 Parish News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4.7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396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16517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55892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02796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60429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Picture 96" descr="chart2039564280.png"/>
          <p:cNvPicPr>
            <a:picLocks noChangeAspect="1"/>
          </p:cNvPicPr>
          <p:nvPr/>
        </p:nvPicPr>
        <p:blipFill rotWithShape="1">
          <a:blip r:embed="rId2"/>
          <a:srcRect l="15159" t="92595" r="47895" b="1806"/>
          <a:stretch/>
        </p:blipFill>
        <p:spPr>
          <a:xfrm>
            <a:off x="2697278" y="4486067"/>
            <a:ext cx="1493134" cy="150472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206162" y="2363656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KeevilVillage.com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6162" y="2835023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Stocks Green noticeboards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6162" y="3323751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Hall noticeboard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06162" y="3800905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meetings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8364" y="21072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7914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1775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14666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11060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9259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95572" y="310059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17753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535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28382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522213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3998" y="3580862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854096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88965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05250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277947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001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05924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058868" y="4452598"/>
            <a:ext cx="751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order</a:t>
            </a:r>
            <a:endParaRPr lang="en-GB" sz="800" i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5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Female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-3075" y="4945117"/>
            <a:ext cx="686107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Charts - Q19: Answered: 146  Skipped: 12 | Q20: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134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24 | Q21 Answered 142  Skipped 16 | Q22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143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&gt;20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11-20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823799" y="3055589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3601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6%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13%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22%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34%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15%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5191809" y="3048437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4660728" y="3048437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3705409" y="3035440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5%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11%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8%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Children…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Q33: Answered 90 Skipped 68 | Q34: Answered 63 Skipped 95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18449920"/>
              </p:ext>
            </p:extLst>
          </p:nvPr>
        </p:nvGraphicFramePr>
        <p:xfrm>
          <a:off x="747942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303" y="2813317"/>
            <a:ext cx="1111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children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18" y="1404995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681" y="1209440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4444" y="1032288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ntent Placeholder 14"/>
          <p:cNvSpPr txBox="1">
            <a:spLocks/>
          </p:cNvSpPr>
          <p:nvPr/>
        </p:nvSpPr>
        <p:spPr>
          <a:xfrm>
            <a:off x="63664" y="3423702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 of households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responded have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12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ontent Placeholder 14"/>
          <p:cNvSpPr txBox="1">
            <a:spLocks/>
          </p:cNvSpPr>
          <p:nvPr/>
        </p:nvSpPr>
        <p:spPr>
          <a:xfrm>
            <a:off x="3495560" y="3442768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those that responded,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households have children at Primary or Secondary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chool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Chart 46"/>
          <p:cNvGraphicFramePr/>
          <p:nvPr>
            <p:extLst>
              <p:ext uri="{D42A27DB-BD31-4B8C-83A1-F6EECF244321}">
                <p14:modId xmlns:p14="http://schemas.microsoft.com/office/powerpoint/2010/main" val="3885079874"/>
              </p:ext>
            </p:extLst>
          </p:nvPr>
        </p:nvGraphicFramePr>
        <p:xfrm>
          <a:off x="3557833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762028" y="1999794"/>
            <a:ext cx="110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children at Secondary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6625" y="1292031"/>
            <a:ext cx="101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children at Keevil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2466" y="1106922"/>
            <a:ext cx="171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child at a pre-school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8394</TotalTime>
  <Words>1373</Words>
  <Application>Microsoft Office PowerPoint</Application>
  <PresentationFormat>Custom</PresentationFormat>
  <Paragraphs>372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Housing &amp; Dev: ENVIRONMENT</vt:lpstr>
      <vt:lpstr>Housing &amp; Dev: ENVIRONMENT</vt:lpstr>
      <vt:lpstr>Housing &amp; Dev: ENVIRONMENT</vt:lpstr>
      <vt:lpstr>Housing &amp; Dev: ENVIRONMENT</vt:lpstr>
      <vt:lpstr>HOUSING &amp; DEVELOPMENT</vt:lpstr>
      <vt:lpstr>HOUSING &amp; DEVELOPMENT</vt:lpstr>
      <vt:lpstr>OTHER: aspects of village life</vt:lpstr>
      <vt:lpstr>OTHER: use of amenities</vt:lpstr>
      <vt:lpstr>OTHER: use of amenities</vt:lpstr>
      <vt:lpstr>OTHER: Sources of information</vt:lpstr>
      <vt:lpstr>PowerPoint Presentation</vt:lpstr>
      <vt:lpstr>Children…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Sarah Dow</cp:lastModifiedBy>
  <cp:revision>237</cp:revision>
  <cp:lastPrinted>2019-05-13T17:47:28Z</cp:lastPrinted>
  <dcterms:created xsi:type="dcterms:W3CDTF">2014-01-30T23:18:11Z</dcterms:created>
  <dcterms:modified xsi:type="dcterms:W3CDTF">2019-08-05T16:48:28Z</dcterms:modified>
</cp:coreProperties>
</file>