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  <p:sldMasterId id="2147483659" r:id="rId2"/>
    <p:sldMasterId id="2147483664" r:id="rId3"/>
  </p:sldMasterIdLst>
  <p:notesMasterIdLst>
    <p:notesMasterId r:id="rId14"/>
  </p:notesMasterIdLst>
  <p:handoutMasterIdLst>
    <p:handoutMasterId r:id="rId15"/>
  </p:handoutMasterIdLst>
  <p:sldIdLst>
    <p:sldId id="256" r:id="rId4"/>
    <p:sldId id="258" r:id="rId5"/>
    <p:sldId id="343" r:id="rId6"/>
    <p:sldId id="347" r:id="rId7"/>
    <p:sldId id="340" r:id="rId8"/>
    <p:sldId id="344" r:id="rId9"/>
    <p:sldId id="342" r:id="rId10"/>
    <p:sldId id="339" r:id="rId11"/>
    <p:sldId id="291" r:id="rId12"/>
    <p:sldId id="345" r:id="rId13"/>
  </p:sldIdLst>
  <p:sldSz cx="6858000" cy="5143500"/>
  <p:notesSz cx="6858000" cy="994568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76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66"/>
    <a:srgbClr val="FF99FF"/>
    <a:srgbClr val="CC00FF"/>
    <a:srgbClr val="CC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537" autoAdjust="0"/>
    <p:restoredTop sz="95827" autoAdjust="0"/>
  </p:normalViewPr>
  <p:slideViewPr>
    <p:cSldViewPr snapToGrid="0" snapToObjects="1">
      <p:cViewPr varScale="1">
        <p:scale>
          <a:sx n="143" d="100"/>
          <a:sy n="143" d="100"/>
        </p:scale>
        <p:origin x="1616" y="184"/>
      </p:cViewPr>
      <p:guideLst>
        <p:guide orient="horz" pos="676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7.xml"/><Relationship Id="rId19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rgbClr val="00B0F0"/>
              </a:solidFill>
              <a:ln w="190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D858-4D51-A230-563D78B46255}"/>
              </c:ext>
            </c:extLst>
          </c:dPt>
          <c:dPt>
            <c:idx val="1"/>
            <c:bubble3D val="0"/>
            <c:spPr>
              <a:solidFill>
                <a:srgbClr val="FF99FF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D858-4D51-A230-563D78B46255}"/>
              </c:ext>
            </c:extLst>
          </c:dPt>
          <c:dPt>
            <c:idx val="2"/>
            <c:bubble3D val="0"/>
            <c:spPr>
              <a:solidFill>
                <a:schemeClr val="accent5">
                  <a:lumMod val="40000"/>
                  <a:lumOff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D858-4D51-A230-563D78B46255}"/>
              </c:ext>
            </c:extLst>
          </c:dPt>
          <c:dLbls>
            <c:dLbl>
              <c:idx val="0"/>
              <c:layout>
                <c:manualLayout>
                  <c:x val="-5.9600610134633624E-3"/>
                  <c:y val="-2.8653482917127299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chemeClr val="tx1">
                          <a:lumMod val="75000"/>
                        </a:schemeClr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858-4D51-A230-563D78B46255}"/>
                </c:ext>
              </c:extLst>
            </c:dLbl>
            <c:dLbl>
              <c:idx val="1"/>
              <c:layout>
                <c:manualLayout>
                  <c:x val="1.0208351091302623E-2"/>
                  <c:y val="-4.8320792798817333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858-4D51-A230-563D78B46255}"/>
                </c:ext>
              </c:extLst>
            </c:dLbl>
            <c:dLbl>
              <c:idx val="2"/>
              <c:layout>
                <c:manualLayout>
                  <c:x val="-9.6996231384954902E-5"/>
                  <c:y val="-4.7580725050872102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chemeClr val="tx1">
                          <a:lumMod val="75000"/>
                        </a:schemeClr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D858-4D51-A230-563D78B4625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Male</c:v>
                </c:pt>
                <c:pt idx="1">
                  <c:v>Female</c:v>
                </c:pt>
                <c:pt idx="2">
                  <c:v>Prefer not to say</c:v>
                </c:pt>
              </c:strCache>
            </c:strRef>
          </c:cat>
          <c:val>
            <c:numRef>
              <c:f>Sheet1!$B$2:$B$4</c:f>
              <c:numCache>
                <c:formatCode>0%</c:formatCode>
                <c:ptCount val="3"/>
                <c:pt idx="0">
                  <c:v>0.5</c:v>
                </c:pt>
                <c:pt idx="1">
                  <c:v>0.47</c:v>
                </c:pt>
                <c:pt idx="2">
                  <c:v>0.03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D858-4D51-A230-563D78B46255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accent5">
                  <a:lumMod val="20000"/>
                  <a:lumOff val="80000"/>
                </a:schemeClr>
              </a:solidFill>
              <a:ln w="190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8008-4B14-9DA4-7DE1DB0CEFA5}"/>
              </c:ext>
            </c:extLst>
          </c:dPt>
          <c:dPt>
            <c:idx val="1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8008-4B14-9DA4-7DE1DB0CEFA5}"/>
              </c:ext>
            </c:extLst>
          </c:dPt>
          <c:dPt>
            <c:idx val="2"/>
            <c:bubble3D val="0"/>
            <c:spPr>
              <a:solidFill>
                <a:schemeClr val="accent5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8008-4B14-9DA4-7DE1DB0CEFA5}"/>
              </c:ext>
            </c:extLst>
          </c:dPt>
          <c:dPt>
            <c:idx val="3"/>
            <c:bubble3D val="0"/>
            <c:spPr>
              <a:solidFill>
                <a:schemeClr val="accent5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8008-4B14-9DA4-7DE1DB0CEFA5}"/>
              </c:ext>
            </c:extLst>
          </c:dPt>
          <c:dLbls>
            <c:dLbl>
              <c:idx val="0"/>
              <c:layout>
                <c:manualLayout>
                  <c:x val="-5.9177143382028119E-2"/>
                  <c:y val="-2.0667256116919931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chemeClr val="tx1">
                          <a:lumMod val="75000"/>
                        </a:schemeClr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008-4B14-9DA4-7DE1DB0CEFA5}"/>
                </c:ext>
              </c:extLst>
            </c:dLbl>
            <c:dLbl>
              <c:idx val="1"/>
              <c:layout>
                <c:manualLayout>
                  <c:x val="-2.2780798740810061E-3"/>
                  <c:y val="-2.1320674673300531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008-4B14-9DA4-7DE1DB0CEFA5}"/>
                </c:ext>
              </c:extLst>
            </c:dLbl>
            <c:dLbl>
              <c:idx val="2"/>
              <c:layout>
                <c:manualLayout>
                  <c:x val="5.0609725957071743E-2"/>
                  <c:y val="-4.3434870260115527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chemeClr val="bg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8008-4B14-9DA4-7DE1DB0CEFA5}"/>
                </c:ext>
              </c:extLst>
            </c:dLbl>
            <c:dLbl>
              <c:idx val="3"/>
              <c:layout>
                <c:manualLayout>
                  <c:x val="8.7199900049391259E-3"/>
                  <c:y val="-6.6648692750821484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chemeClr val="bg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8008-4B14-9DA4-7DE1DB0CEFA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0-5 years</c:v>
                </c:pt>
                <c:pt idx="1">
                  <c:v>6-10 years</c:v>
                </c:pt>
                <c:pt idx="2">
                  <c:v>11-20 years</c:v>
                </c:pt>
                <c:pt idx="3">
                  <c:v>&gt;20 years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0.21</c:v>
                </c:pt>
                <c:pt idx="1">
                  <c:v>0.1</c:v>
                </c:pt>
                <c:pt idx="2">
                  <c:v>0.21</c:v>
                </c:pt>
                <c:pt idx="3">
                  <c:v>0.48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008-4B14-9DA4-7DE1DB0CEFA5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350545-E260-4F41-A803-5BF85CFE96EA}" type="datetimeFigureOut">
              <a:rPr lang="en-US" smtClean="0"/>
              <a:t>5/9/19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BD68D1-0A4A-364F-B3D1-97755523C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204691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FCAFC9-2F5E-7849-9A3C-3E3602566C83}" type="datetimeFigureOut">
              <a:rPr lang="en-US" smtClean="0"/>
              <a:t>5/9/19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42975" y="746125"/>
            <a:ext cx="4972050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724202"/>
            <a:ext cx="5486400" cy="447556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359D8E-2A04-7648-BB99-EC53D25710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173273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192370" y="2494609"/>
            <a:ext cx="4246214" cy="1234730"/>
          </a:xfrm>
        </p:spPr>
        <p:txBody>
          <a:bodyPr anchor="b">
            <a:normAutofit/>
          </a:bodyPr>
          <a:lstStyle>
            <a:lvl1pPr marL="0" indent="0">
              <a:buNone/>
              <a:defRPr sz="2700" b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Add the title of your presentation here</a:t>
            </a:r>
          </a:p>
        </p:txBody>
      </p:sp>
      <p:sp>
        <p:nvSpPr>
          <p:cNvPr id="11" name="Subtitle 1"/>
          <p:cNvSpPr txBox="1">
            <a:spLocks/>
          </p:cNvSpPr>
          <p:nvPr userDrawn="1"/>
        </p:nvSpPr>
        <p:spPr>
          <a:xfrm>
            <a:off x="2542419" y="4862023"/>
            <a:ext cx="787976" cy="160202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600" dirty="0">
                <a:solidFill>
                  <a:srgbClr val="FFFFFF"/>
                </a:solidFill>
                <a:latin typeface="Helvetica Neue"/>
                <a:cs typeface="Helvetica Neue"/>
              </a:rPr>
              <a:t>Powered by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/>
          </p:nvPr>
        </p:nvSpPr>
        <p:spPr>
          <a:xfrm>
            <a:off x="194047" y="3729038"/>
            <a:ext cx="2203847" cy="385762"/>
          </a:xfrm>
        </p:spPr>
        <p:txBody>
          <a:bodyPr>
            <a:normAutofit/>
          </a:bodyPr>
          <a:lstStyle>
            <a:lvl1pPr>
              <a:defRPr sz="9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7011" y="4791408"/>
            <a:ext cx="1036307" cy="336541"/>
          </a:xfrm>
          <a:prstGeom prst="rect">
            <a:avLst/>
          </a:prstGeom>
        </p:spPr>
      </p:pic>
    </p:spTree>
    <p:extLst/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10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B48FB-E956-2048-9E74-C69E7CAA26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6443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8B48FB-E956-2048-9E74-C69E7CAA26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86917" y="723900"/>
            <a:ext cx="2915840" cy="2619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517428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sty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8B48FB-E956-2048-9E74-C69E7CAA26CC}" type="slidenum">
              <a:rPr lang="en-US" smtClean="0"/>
              <a:pPr/>
              <a:t>‹#›</a:t>
            </a:fld>
            <a:endParaRPr lang="en-US"/>
          </a:p>
        </p:txBody>
      </p:sp>
      <p:graphicFrame>
        <p:nvGraphicFramePr>
          <p:cNvPr id="5" name="Table 4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731729107"/>
              </p:ext>
            </p:extLst>
          </p:nvPr>
        </p:nvGraphicFramePr>
        <p:xfrm>
          <a:off x="153591" y="1052401"/>
          <a:ext cx="4465238" cy="2895600"/>
        </p:xfrm>
        <a:graphic>
          <a:graphicData uri="http://schemas.openxmlformats.org/drawingml/2006/table">
            <a:tbl>
              <a:tblPr firstRow="1" lastRow="1" bandRow="1">
                <a:tableStyleId>{1FECB4D8-DB02-4DC6-A0A2-4F2EBAE1DC90}</a:tableStyleId>
              </a:tblPr>
              <a:tblGrid>
                <a:gridCol w="36017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731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61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12125">
                <a:tc>
                  <a:txBody>
                    <a:bodyPr/>
                    <a:lstStyle/>
                    <a:p>
                      <a:r>
                        <a:rPr lang="en-US" sz="1100" dirty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Answer Choices</a:t>
                      </a:r>
                    </a:p>
                  </a:txBody>
                  <a:tcPr marL="68580" marR="685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1100" dirty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Responses</a:t>
                      </a:r>
                    </a:p>
                  </a:txBody>
                  <a:tcPr marL="68580" marR="6858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200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2125">
                <a:tc>
                  <a:txBody>
                    <a:bodyPr/>
                    <a:lstStyle/>
                    <a:p>
                      <a:r>
                        <a:rPr lang="en-US" sz="105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Less than one year</a:t>
                      </a:r>
                    </a:p>
                  </a:txBody>
                  <a:tcPr marL="68580" marR="685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10.00%</a:t>
                      </a:r>
                    </a:p>
                  </a:txBody>
                  <a:tcPr marL="68580" marR="685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5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10</a:t>
                      </a:r>
                    </a:p>
                  </a:txBody>
                  <a:tcPr marL="68580" marR="6858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2125">
                <a:tc>
                  <a:txBody>
                    <a:bodyPr/>
                    <a:lstStyle/>
                    <a:p>
                      <a:r>
                        <a:rPr lang="en-US" sz="105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1 to 3 years</a:t>
                      </a:r>
                    </a:p>
                  </a:txBody>
                  <a:tcPr marL="68580" marR="685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10.00%</a:t>
                      </a:r>
                    </a:p>
                  </a:txBody>
                  <a:tcPr marL="68580" marR="685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5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10</a:t>
                      </a:r>
                    </a:p>
                  </a:txBody>
                  <a:tcPr marL="68580" marR="6858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2125">
                <a:tc>
                  <a:txBody>
                    <a:bodyPr/>
                    <a:lstStyle/>
                    <a:p>
                      <a:r>
                        <a:rPr lang="en-US" sz="105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3 to 5 years</a:t>
                      </a:r>
                    </a:p>
                  </a:txBody>
                  <a:tcPr marL="68580" marR="685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25.00%</a:t>
                      </a:r>
                    </a:p>
                  </a:txBody>
                  <a:tcPr marL="68580" marR="685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5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25</a:t>
                      </a:r>
                    </a:p>
                  </a:txBody>
                  <a:tcPr marL="68580" marR="6858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2125">
                <a:tc>
                  <a:txBody>
                    <a:bodyPr/>
                    <a:lstStyle/>
                    <a:p>
                      <a:r>
                        <a:rPr lang="en-US" sz="105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5 to 7 years</a:t>
                      </a:r>
                    </a:p>
                  </a:txBody>
                  <a:tcPr marL="68580" marR="685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15.00%</a:t>
                      </a:r>
                    </a:p>
                  </a:txBody>
                  <a:tcPr marL="68580" marR="685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5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15</a:t>
                      </a:r>
                    </a:p>
                  </a:txBody>
                  <a:tcPr marL="68580" marR="6858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2125">
                <a:tc>
                  <a:txBody>
                    <a:bodyPr/>
                    <a:lstStyle/>
                    <a:p>
                      <a:r>
                        <a:rPr lang="en-US" sz="105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More than seven</a:t>
                      </a:r>
                      <a:r>
                        <a:rPr lang="en-US" sz="1050" baseline="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 years</a:t>
                      </a:r>
                      <a:endParaRPr lang="en-US" sz="105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68580" marR="685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40.00%</a:t>
                      </a:r>
                    </a:p>
                  </a:txBody>
                  <a:tcPr marL="68580" marR="685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5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40</a:t>
                      </a:r>
                    </a:p>
                  </a:txBody>
                  <a:tcPr marL="68580" marR="6858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2125">
                <a:tc>
                  <a:txBody>
                    <a:bodyPr/>
                    <a:lstStyle/>
                    <a:p>
                      <a:r>
                        <a:rPr lang="en-US" sz="10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Total</a:t>
                      </a:r>
                    </a:p>
                  </a:txBody>
                  <a:tcPr marL="68580" marR="685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solidFill>
                          <a:srgbClr val="FFFFFF"/>
                        </a:solidFill>
                        <a:latin typeface="Arial"/>
                        <a:cs typeface="Arial"/>
                      </a:endParaRPr>
                    </a:p>
                  </a:txBody>
                  <a:tcPr marL="68580" marR="685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100</a:t>
                      </a:r>
                    </a:p>
                  </a:txBody>
                  <a:tcPr marL="68580" marR="6858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666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86916" y="723900"/>
            <a:ext cx="3358753" cy="2619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464444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sponse Summar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593F9-7B30-274B-BFFF-492683631E49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3"/>
          </p:nvPr>
        </p:nvSpPr>
        <p:spPr>
          <a:xfrm>
            <a:off x="158552" y="3639393"/>
            <a:ext cx="3432291" cy="350837"/>
          </a:xfrm>
        </p:spPr>
        <p:txBody>
          <a:bodyPr/>
          <a:lstStyle>
            <a:lvl1pPr>
              <a:defRPr b="0"/>
            </a:lvl1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153591" y="2334751"/>
            <a:ext cx="6172200" cy="85725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6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153591" y="3032256"/>
            <a:ext cx="2894409" cy="280987"/>
          </a:xfrm>
        </p:spPr>
        <p:txBody>
          <a:bodyPr/>
          <a:lstStyle>
            <a:lvl2pPr marL="3572" indent="0">
              <a:buNone/>
              <a:defRPr sz="120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defRPr>
            </a:lvl2pPr>
          </a:lstStyle>
          <a:p>
            <a:pPr lvl="1"/>
            <a:r>
              <a:rPr lang="en-US" dirty="0"/>
              <a:t>Total Responses</a:t>
            </a:r>
          </a:p>
        </p:txBody>
      </p:sp>
      <p:sp>
        <p:nvSpPr>
          <p:cNvPr id="7" name="Text Placeholder 12"/>
          <p:cNvSpPr>
            <a:spLocks noGrp="1"/>
          </p:cNvSpPr>
          <p:nvPr>
            <p:ph type="body" sz="quarter" idx="18"/>
          </p:nvPr>
        </p:nvSpPr>
        <p:spPr>
          <a:xfrm>
            <a:off x="158552" y="4047841"/>
            <a:ext cx="3432291" cy="350837"/>
          </a:xfrm>
        </p:spPr>
        <p:txBody>
          <a:bodyPr/>
          <a:lstStyle>
            <a:lvl1pPr>
              <a:defRPr b="0"/>
            </a:lvl1pPr>
          </a:lstStyle>
          <a:p>
            <a:pPr lvl="0"/>
            <a:r>
              <a:rPr lang="en-US" dirty="0"/>
              <a:t>Click to edit</a:t>
            </a:r>
          </a:p>
        </p:txBody>
      </p:sp>
    </p:spTree>
    <p:extLst>
      <p:ext uri="{BB962C8B-B14F-4D97-AF65-F5344CB8AC3E}">
        <p14:creationId xmlns:p14="http://schemas.microsoft.com/office/powerpoint/2010/main" val="2964830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3591" y="1200151"/>
            <a:ext cx="6361509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3591" y="4691162"/>
            <a:ext cx="16002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fld id="{537D1D7B-70B5-9D4F-A9E5-525C1090DAAC}" type="datetime4">
              <a:rPr lang="en-US" smtClean="0"/>
              <a:t>May 9, 2019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15100" y="4828084"/>
            <a:ext cx="288078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rgbClr val="CCCCCC"/>
                </a:solidFill>
                <a:latin typeface="Arial"/>
                <a:cs typeface="Arial"/>
              </a:defRPr>
            </a:lvl1pPr>
          </a:lstStyle>
          <a:p>
            <a:fld id="{7FE0505B-37A8-D24C-BEF3-C2D216B51C7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81160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</p:sldLayoutIdLst>
  <p:hf hdr="0" ftr="0"/>
  <p:txStyles>
    <p:titleStyle>
      <a:lvl1pPr algn="l" defTabSz="342900" rtl="0" eaLnBrk="1" latinLnBrk="0" hangingPunct="1">
        <a:spcBef>
          <a:spcPct val="0"/>
        </a:spcBef>
        <a:buNone/>
        <a:defRPr sz="1350" b="1" kern="1200" baseline="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0" indent="0" algn="l" defTabSz="342900" rtl="0" eaLnBrk="1" latinLnBrk="0" hangingPunct="1">
        <a:spcBef>
          <a:spcPct val="20000"/>
        </a:spcBef>
        <a:buFont typeface="Arial"/>
        <a:buNone/>
        <a:defRPr sz="750" b="0" kern="1200">
          <a:solidFill>
            <a:schemeClr val="tx1"/>
          </a:solidFill>
          <a:latin typeface="Arial"/>
          <a:ea typeface="+mn-ea"/>
          <a:cs typeface="Arial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Arial"/>
          <a:ea typeface="+mn-ea"/>
          <a:cs typeface="Arial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Arial"/>
          <a:ea typeface="+mn-ea"/>
          <a:cs typeface="Arial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Arial"/>
          <a:ea typeface="+mn-ea"/>
          <a:cs typeface="Arial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Arial"/>
          <a:ea typeface="+mn-ea"/>
          <a:cs typeface="Arial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6352" y="333381"/>
            <a:ext cx="6696344" cy="3912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352" y="779681"/>
            <a:ext cx="3999380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75308" y="4815077"/>
            <a:ext cx="469526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accent2"/>
                </a:solidFill>
                <a:latin typeface="Arial"/>
                <a:cs typeface="Arial"/>
              </a:defRPr>
            </a:lvl1pPr>
          </a:lstStyle>
          <a:p>
            <a:fld id="{A88B48FB-E956-2048-9E74-C69E7CAA26C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53591" y="729178"/>
            <a:ext cx="6585347" cy="0"/>
          </a:xfrm>
          <a:prstGeom prst="line">
            <a:avLst/>
          </a:prstGeom>
          <a:ln w="6350" cmpd="sng">
            <a:solidFill>
              <a:srgbClr val="CCCCC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948755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</p:sldLayoutIdLst>
  <p:txStyles>
    <p:titleStyle>
      <a:lvl1pPr algn="l" defTabSz="342900" rtl="0" eaLnBrk="1" latinLnBrk="0" hangingPunct="1">
        <a:spcBef>
          <a:spcPct val="0"/>
        </a:spcBef>
        <a:buNone/>
        <a:defRPr sz="2400" b="1" kern="1200">
          <a:solidFill>
            <a:schemeClr val="tx1"/>
          </a:solidFill>
          <a:latin typeface="Times New Roman" panose="02020603050405020304" pitchFamily="18" charset="0"/>
          <a:ea typeface="+mj-ea"/>
          <a:cs typeface="Times New Roman" panose="02020603050405020304" pitchFamily="18" charset="0"/>
        </a:defRPr>
      </a:lvl1pPr>
    </p:titleStyle>
    <p:bodyStyle>
      <a:lvl1pPr marL="0" indent="0" algn="l" defTabSz="342900" rtl="0" eaLnBrk="1" latinLnBrk="0" hangingPunct="1">
        <a:spcBef>
          <a:spcPct val="20000"/>
        </a:spcBef>
        <a:buFont typeface="Arial"/>
        <a:buNone/>
        <a:defRPr sz="1800" kern="1200">
          <a:solidFill>
            <a:schemeClr val="tx1"/>
          </a:solidFill>
          <a:latin typeface="Arial"/>
          <a:ea typeface="+mn-ea"/>
          <a:cs typeface="Arial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124" y="2009589"/>
            <a:ext cx="6172200" cy="533140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47279" y="4819821"/>
            <a:ext cx="497261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accent2"/>
                </a:solidFill>
                <a:latin typeface="Arial"/>
                <a:cs typeface="Arial"/>
              </a:defRPr>
            </a:lvl1pPr>
          </a:lstStyle>
          <a:p>
            <a:fld id="{37B593F9-7B30-274B-BFFF-492683631E49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4815076"/>
            <a:ext cx="6858000" cy="0"/>
          </a:xfrm>
          <a:prstGeom prst="line">
            <a:avLst/>
          </a:prstGeom>
          <a:ln w="12700" cmpd="sng">
            <a:solidFill>
              <a:srgbClr val="CCCCC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itle Placeholder 11"/>
          <p:cNvSpPr>
            <a:spLocks noGrp="1"/>
          </p:cNvSpPr>
          <p:nvPr>
            <p:ph type="title"/>
          </p:nvPr>
        </p:nvSpPr>
        <p:spPr>
          <a:xfrm>
            <a:off x="153591" y="807371"/>
            <a:ext cx="6172200" cy="857250"/>
          </a:xfrm>
          <a:prstGeom prst="rect">
            <a:avLst/>
          </a:prstGeom>
        </p:spPr>
        <p:txBody>
          <a:bodyPr vert="horz" lIns="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9" name="Subtitle 1"/>
          <p:cNvSpPr txBox="1">
            <a:spLocks/>
          </p:cNvSpPr>
          <p:nvPr userDrawn="1"/>
        </p:nvSpPr>
        <p:spPr>
          <a:xfrm>
            <a:off x="-42355" y="4886487"/>
            <a:ext cx="787976" cy="160202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600" dirty="0">
                <a:solidFill>
                  <a:srgbClr val="7C878E"/>
                </a:solidFill>
                <a:latin typeface="Helvetica Neue"/>
                <a:cs typeface="Helvetica Neue"/>
              </a:rPr>
              <a:t>Powered by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019" y="4841684"/>
            <a:ext cx="910301" cy="295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19608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</p:sldLayoutIdLst>
  <p:txStyles>
    <p:titleStyle>
      <a:lvl1pPr algn="l" defTabSz="342900" rtl="0" eaLnBrk="1" latinLnBrk="0" hangingPunct="1">
        <a:spcBef>
          <a:spcPct val="0"/>
        </a:spcBef>
        <a:buNone/>
        <a:defRPr sz="2700" b="1" kern="12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0" indent="0" algn="l" defTabSz="342900" rtl="0" eaLnBrk="1" latinLnBrk="0" hangingPunct="1">
        <a:spcBef>
          <a:spcPct val="20000"/>
        </a:spcBef>
        <a:buFont typeface="Arial"/>
        <a:buNone/>
        <a:defRPr sz="1200" b="1" kern="1200">
          <a:solidFill>
            <a:schemeClr val="bg1">
              <a:lumMod val="50000"/>
            </a:schemeClr>
          </a:solidFill>
          <a:latin typeface="Arial"/>
          <a:ea typeface="+mn-ea"/>
          <a:cs typeface="Arial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keevilvillage.com/parish-council/future-of-keevil-survey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66" r="2002"/>
          <a:stretch/>
        </p:blipFill>
        <p:spPr>
          <a:xfrm>
            <a:off x="-11876" y="0"/>
            <a:ext cx="6869875" cy="5143500"/>
          </a:xfrm>
          <a:prstGeom prst="rect">
            <a:avLst/>
          </a:prstGeom>
        </p:spPr>
      </p:pic>
      <p:sp>
        <p:nvSpPr>
          <p:cNvPr id="10" name="Text Placeholder 1"/>
          <p:cNvSpPr txBox="1">
            <a:spLocks/>
          </p:cNvSpPr>
          <p:nvPr/>
        </p:nvSpPr>
        <p:spPr>
          <a:xfrm>
            <a:off x="5938" y="4707516"/>
            <a:ext cx="6863937" cy="32168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2700" b="1" kern="1200" baseline="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7800">
              <a:spcBef>
                <a:spcPts val="0"/>
              </a:spcBef>
            </a:pPr>
            <a:r>
              <a:rPr lang="en-GB" sz="1200" b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</a:t>
            </a:r>
            <a:r>
              <a:rPr lang="en-GB" sz="1200" b="0" baseline="30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GB" sz="1200" b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May 2019</a:t>
            </a:r>
          </a:p>
        </p:txBody>
      </p:sp>
      <p:sp>
        <p:nvSpPr>
          <p:cNvPr id="2" name="Rectangle 1"/>
          <p:cNvSpPr/>
          <p:nvPr/>
        </p:nvSpPr>
        <p:spPr>
          <a:xfrm>
            <a:off x="-6266" y="2877836"/>
            <a:ext cx="6869875" cy="1116353"/>
          </a:xfrm>
          <a:prstGeom prst="rect">
            <a:avLst/>
          </a:prstGeom>
          <a:solidFill>
            <a:schemeClr val="accent1">
              <a:alpha val="3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 Placeholder 1"/>
          <p:cNvSpPr txBox="1">
            <a:spLocks/>
          </p:cNvSpPr>
          <p:nvPr/>
        </p:nvSpPr>
        <p:spPr>
          <a:xfrm>
            <a:off x="0" y="2806281"/>
            <a:ext cx="6863937" cy="71252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2700" b="1" kern="1200" baseline="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7800">
              <a:spcBef>
                <a:spcPts val="0"/>
              </a:spcBef>
            </a:pPr>
            <a:r>
              <a:rPr lang="en-GB" sz="4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Preliminary Feedback</a:t>
            </a:r>
          </a:p>
        </p:txBody>
      </p:sp>
      <p:sp>
        <p:nvSpPr>
          <p:cNvPr id="6" name="Text Placeholder 1"/>
          <p:cNvSpPr txBox="1">
            <a:spLocks/>
          </p:cNvSpPr>
          <p:nvPr/>
        </p:nvSpPr>
        <p:spPr>
          <a:xfrm>
            <a:off x="0" y="3349771"/>
            <a:ext cx="6863937" cy="71252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2700" b="1" kern="1200" baseline="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7800">
              <a:spcBef>
                <a:spcPts val="0"/>
              </a:spcBef>
            </a:pPr>
            <a:r>
              <a:rPr lang="en-GB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Village Survey 2019</a:t>
            </a:r>
          </a:p>
        </p:txBody>
      </p:sp>
    </p:spTree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1" y="645648"/>
            <a:ext cx="6854925" cy="12858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Oval 11"/>
          <p:cNvSpPr>
            <a:spLocks noChangeAspect="1"/>
          </p:cNvSpPr>
          <p:nvPr/>
        </p:nvSpPr>
        <p:spPr>
          <a:xfrm>
            <a:off x="389452" y="195327"/>
            <a:ext cx="1908000" cy="1908000"/>
          </a:xfrm>
          <a:prstGeom prst="ellipse">
            <a:avLst/>
          </a:prstGeom>
          <a:solidFill>
            <a:schemeClr val="bg1"/>
          </a:solidFill>
          <a:ln w="25400">
            <a:noFill/>
          </a:ln>
          <a:effectLst>
            <a:outerShdw blurRad="292100" dist="127000" dir="2700000" algn="tl" rotWithShape="0">
              <a:prstClr val="black">
                <a:alpha val="6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3600" b="1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158</a:t>
            </a:r>
            <a:r>
              <a:rPr lang="en-GB" sz="2800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surveys completed</a:t>
            </a:r>
          </a:p>
        </p:txBody>
      </p:sp>
      <p:graphicFrame>
        <p:nvGraphicFramePr>
          <p:cNvPr id="15" name="Chart 14"/>
          <p:cNvGraphicFramePr/>
          <p:nvPr>
            <p:extLst>
              <p:ext uri="{D42A27DB-BD31-4B8C-83A1-F6EECF244321}">
                <p14:modId xmlns:p14="http://schemas.microsoft.com/office/powerpoint/2010/main" val="1118635119"/>
              </p:ext>
            </p:extLst>
          </p:nvPr>
        </p:nvGraphicFramePr>
        <p:xfrm>
          <a:off x="2177420" y="-73775"/>
          <a:ext cx="2569269" cy="25481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6" name="Content Placeholder 2"/>
          <p:cNvSpPr txBox="1">
            <a:spLocks/>
          </p:cNvSpPr>
          <p:nvPr/>
        </p:nvSpPr>
        <p:spPr>
          <a:xfrm>
            <a:off x="2436020" y="1154091"/>
            <a:ext cx="776927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solidFill>
                  <a:schemeClr val="tx1">
                    <a:lumMod val="75000"/>
                  </a:schemeClr>
                </a:solidFill>
              </a:rPr>
              <a:t>Female</a:t>
            </a:r>
          </a:p>
        </p:txBody>
      </p:sp>
      <p:sp>
        <p:nvSpPr>
          <p:cNvPr id="17" name="Content Placeholder 2"/>
          <p:cNvSpPr txBox="1">
            <a:spLocks/>
          </p:cNvSpPr>
          <p:nvPr/>
        </p:nvSpPr>
        <p:spPr>
          <a:xfrm>
            <a:off x="3934535" y="1142566"/>
            <a:ext cx="776927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solidFill>
                  <a:schemeClr val="tx1">
                    <a:lumMod val="75000"/>
                  </a:schemeClr>
                </a:solidFill>
              </a:rPr>
              <a:t>Male</a:t>
            </a:r>
          </a:p>
        </p:txBody>
      </p:sp>
      <p:graphicFrame>
        <p:nvGraphicFramePr>
          <p:cNvPr id="19" name="Chart 18"/>
          <p:cNvGraphicFramePr/>
          <p:nvPr>
            <p:extLst>
              <p:ext uri="{D42A27DB-BD31-4B8C-83A1-F6EECF244321}">
                <p14:modId xmlns:p14="http://schemas.microsoft.com/office/powerpoint/2010/main" val="3361149490"/>
              </p:ext>
            </p:extLst>
          </p:nvPr>
        </p:nvGraphicFramePr>
        <p:xfrm>
          <a:off x="4274296" y="-61737"/>
          <a:ext cx="2569269" cy="25481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1" name="Content Placeholder 2"/>
          <p:cNvSpPr txBox="1">
            <a:spLocks/>
          </p:cNvSpPr>
          <p:nvPr/>
        </p:nvSpPr>
        <p:spPr>
          <a:xfrm>
            <a:off x="4526875" y="1151739"/>
            <a:ext cx="819734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en-GB" dirty="0">
                <a:solidFill>
                  <a:schemeClr val="bg1"/>
                </a:solidFill>
              </a:rPr>
              <a:t>&gt;20 </a:t>
            </a:r>
            <a:r>
              <a:rPr lang="en-GB" dirty="0" err="1">
                <a:solidFill>
                  <a:schemeClr val="bg1"/>
                </a:solidFill>
              </a:rPr>
              <a:t>yrs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22" name="Content Placeholder 2"/>
          <p:cNvSpPr txBox="1">
            <a:spLocks/>
          </p:cNvSpPr>
          <p:nvPr/>
        </p:nvSpPr>
        <p:spPr>
          <a:xfrm>
            <a:off x="5484440" y="1721437"/>
            <a:ext cx="931026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en-GB" dirty="0">
                <a:solidFill>
                  <a:schemeClr val="bg1"/>
                </a:solidFill>
              </a:rPr>
              <a:t>11-20 </a:t>
            </a:r>
            <a:r>
              <a:rPr lang="en-GB" dirty="0" err="1">
                <a:solidFill>
                  <a:schemeClr val="bg1"/>
                </a:solidFill>
              </a:rPr>
              <a:t>yrs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23" name="Content Placeholder 2"/>
          <p:cNvSpPr txBox="1">
            <a:spLocks/>
          </p:cNvSpPr>
          <p:nvPr/>
        </p:nvSpPr>
        <p:spPr>
          <a:xfrm>
            <a:off x="5732210" y="588185"/>
            <a:ext cx="819734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en-GB" dirty="0">
                <a:solidFill>
                  <a:schemeClr val="tx1">
                    <a:lumMod val="75000"/>
                  </a:schemeClr>
                </a:solidFill>
              </a:rPr>
              <a:t>0-5 </a:t>
            </a:r>
            <a:r>
              <a:rPr lang="en-GB" dirty="0" err="1">
                <a:solidFill>
                  <a:schemeClr val="tx1">
                    <a:lumMod val="75000"/>
                  </a:schemeClr>
                </a:solidFill>
              </a:rPr>
              <a:t>yrs</a:t>
            </a:r>
            <a:endParaRPr lang="en-GB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24" name="Content Placeholder 2"/>
          <p:cNvSpPr txBox="1">
            <a:spLocks/>
          </p:cNvSpPr>
          <p:nvPr/>
        </p:nvSpPr>
        <p:spPr>
          <a:xfrm>
            <a:off x="5986243" y="1212797"/>
            <a:ext cx="819734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en-GB" sz="900" dirty="0">
                <a:solidFill>
                  <a:schemeClr val="tx1">
                    <a:lumMod val="75000"/>
                  </a:schemeClr>
                </a:solidFill>
              </a:rPr>
              <a:t>6-10 </a:t>
            </a:r>
            <a:r>
              <a:rPr lang="en-GB" sz="900" dirty="0" err="1">
                <a:solidFill>
                  <a:schemeClr val="tx1">
                    <a:lumMod val="75000"/>
                  </a:schemeClr>
                </a:solidFill>
              </a:rPr>
              <a:t>yrs</a:t>
            </a:r>
            <a:endParaRPr lang="en-GB" sz="900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32" name="Oval 31"/>
          <p:cNvSpPr>
            <a:spLocks noChangeAspect="1"/>
          </p:cNvSpPr>
          <p:nvPr/>
        </p:nvSpPr>
        <p:spPr>
          <a:xfrm>
            <a:off x="5134171" y="781767"/>
            <a:ext cx="850972" cy="850972"/>
          </a:xfrm>
          <a:prstGeom prst="ellipse">
            <a:avLst/>
          </a:prstGeom>
          <a:solidFill>
            <a:schemeClr val="bg1"/>
          </a:solidFill>
          <a:ln w="50800">
            <a:noFill/>
          </a:ln>
          <a:effectLst>
            <a:outerShdw blurRad="292100" dist="127000" dir="2700000" algn="tl" rotWithShape="0">
              <a:prstClr val="black">
                <a:alpha val="6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1200"/>
              </a:lnSpc>
            </a:pPr>
            <a:r>
              <a:rPr lang="en-GB" sz="1200" b="1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You’ve lived in Keevil for…</a:t>
            </a:r>
            <a:endParaRPr lang="en-GB" sz="1200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Oval 32"/>
          <p:cNvSpPr>
            <a:spLocks noChangeAspect="1"/>
          </p:cNvSpPr>
          <p:nvPr/>
        </p:nvSpPr>
        <p:spPr>
          <a:xfrm>
            <a:off x="3038395" y="777011"/>
            <a:ext cx="850972" cy="850972"/>
          </a:xfrm>
          <a:prstGeom prst="ellipse">
            <a:avLst/>
          </a:prstGeom>
          <a:solidFill>
            <a:schemeClr val="bg1"/>
          </a:solidFill>
          <a:ln w="50800">
            <a:noFill/>
          </a:ln>
          <a:effectLst>
            <a:outerShdw blurRad="292100" dist="127000" dir="2700000" algn="tl" rotWithShape="0">
              <a:prstClr val="black">
                <a:alpha val="6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1200" b="1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 are:</a:t>
            </a:r>
            <a:endParaRPr lang="en-GB" sz="1200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4" name="Picture 33" descr="chart2039367120.png"/>
          <p:cNvPicPr>
            <a:picLocks noChangeAspect="1"/>
          </p:cNvPicPr>
          <p:nvPr/>
        </p:nvPicPr>
        <p:blipFill rotWithShape="1">
          <a:blip r:embed="rId4"/>
          <a:srcRect l="15561" t="80963" r="38601" b="11406"/>
          <a:stretch/>
        </p:blipFill>
        <p:spPr>
          <a:xfrm>
            <a:off x="1343452" y="3063384"/>
            <a:ext cx="1852443" cy="129785"/>
          </a:xfrm>
          <a:prstGeom prst="rect">
            <a:avLst/>
          </a:prstGeom>
        </p:spPr>
      </p:pic>
      <p:pic>
        <p:nvPicPr>
          <p:cNvPr id="36" name="Picture 35" descr="chart2039367120.png"/>
          <p:cNvPicPr>
            <a:picLocks noChangeAspect="1"/>
          </p:cNvPicPr>
          <p:nvPr/>
        </p:nvPicPr>
        <p:blipFill rotWithShape="1">
          <a:blip r:embed="rId4"/>
          <a:srcRect l="15561" t="20687" b="56995"/>
          <a:stretch/>
        </p:blipFill>
        <p:spPr>
          <a:xfrm>
            <a:off x="1318944" y="2649388"/>
            <a:ext cx="5125147" cy="379615"/>
          </a:xfrm>
          <a:prstGeom prst="rect">
            <a:avLst/>
          </a:prstGeom>
        </p:spPr>
      </p:pic>
      <p:sp>
        <p:nvSpPr>
          <p:cNvPr id="37" name="Content Placeholder 2"/>
          <p:cNvSpPr txBox="1">
            <a:spLocks/>
          </p:cNvSpPr>
          <p:nvPr/>
        </p:nvSpPr>
        <p:spPr>
          <a:xfrm>
            <a:off x="1161535" y="2448146"/>
            <a:ext cx="473805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900" dirty="0">
                <a:solidFill>
                  <a:schemeClr val="tx1">
                    <a:lumMod val="75000"/>
                  </a:schemeClr>
                </a:solidFill>
              </a:rPr>
              <a:t>2%</a:t>
            </a:r>
          </a:p>
        </p:txBody>
      </p:sp>
      <p:sp>
        <p:nvSpPr>
          <p:cNvPr id="38" name="Content Placeholder 2"/>
          <p:cNvSpPr txBox="1">
            <a:spLocks/>
          </p:cNvSpPr>
          <p:nvPr/>
        </p:nvSpPr>
        <p:spPr>
          <a:xfrm>
            <a:off x="1304036" y="2351284"/>
            <a:ext cx="473805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900" dirty="0">
                <a:solidFill>
                  <a:schemeClr val="tx1">
                    <a:lumMod val="75000"/>
                  </a:schemeClr>
                </a:solidFill>
              </a:rPr>
              <a:t>1%</a:t>
            </a:r>
          </a:p>
        </p:txBody>
      </p:sp>
      <p:sp>
        <p:nvSpPr>
          <p:cNvPr id="39" name="Content Placeholder 2"/>
          <p:cNvSpPr txBox="1">
            <a:spLocks/>
          </p:cNvSpPr>
          <p:nvPr/>
        </p:nvSpPr>
        <p:spPr>
          <a:xfrm>
            <a:off x="1459069" y="2448143"/>
            <a:ext cx="473805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900" dirty="0">
                <a:solidFill>
                  <a:schemeClr val="tx1">
                    <a:lumMod val="75000"/>
                  </a:schemeClr>
                </a:solidFill>
              </a:rPr>
              <a:t>2%</a:t>
            </a:r>
          </a:p>
        </p:txBody>
      </p:sp>
      <p:sp>
        <p:nvSpPr>
          <p:cNvPr id="40" name="Content Placeholder 2"/>
          <p:cNvSpPr txBox="1">
            <a:spLocks/>
          </p:cNvSpPr>
          <p:nvPr/>
        </p:nvSpPr>
        <p:spPr>
          <a:xfrm>
            <a:off x="1583833" y="2716039"/>
            <a:ext cx="473805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solidFill>
                  <a:schemeClr val="tx1">
                    <a:lumMod val="75000"/>
                  </a:schemeClr>
                </a:solidFill>
              </a:rPr>
              <a:t>6%</a:t>
            </a:r>
          </a:p>
        </p:txBody>
      </p:sp>
      <p:sp>
        <p:nvSpPr>
          <p:cNvPr id="41" name="Content Placeholder 2"/>
          <p:cNvSpPr txBox="1">
            <a:spLocks/>
          </p:cNvSpPr>
          <p:nvPr/>
        </p:nvSpPr>
        <p:spPr>
          <a:xfrm>
            <a:off x="2005224" y="2716039"/>
            <a:ext cx="473805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solidFill>
                  <a:schemeClr val="tx1">
                    <a:lumMod val="75000"/>
                  </a:schemeClr>
                </a:solidFill>
              </a:rPr>
              <a:t>13%</a:t>
            </a:r>
          </a:p>
        </p:txBody>
      </p:sp>
      <p:sp>
        <p:nvSpPr>
          <p:cNvPr id="42" name="Content Placeholder 2"/>
          <p:cNvSpPr txBox="1">
            <a:spLocks/>
          </p:cNvSpPr>
          <p:nvPr/>
        </p:nvSpPr>
        <p:spPr>
          <a:xfrm>
            <a:off x="2911261" y="2716039"/>
            <a:ext cx="473805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solidFill>
                  <a:schemeClr val="tx1">
                    <a:lumMod val="75000"/>
                  </a:schemeClr>
                </a:solidFill>
              </a:rPr>
              <a:t>22%</a:t>
            </a:r>
          </a:p>
        </p:txBody>
      </p:sp>
      <p:sp>
        <p:nvSpPr>
          <p:cNvPr id="43" name="Content Placeholder 2"/>
          <p:cNvSpPr txBox="1">
            <a:spLocks/>
          </p:cNvSpPr>
          <p:nvPr/>
        </p:nvSpPr>
        <p:spPr>
          <a:xfrm>
            <a:off x="4331933" y="2716039"/>
            <a:ext cx="473805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solidFill>
                  <a:schemeClr val="tx1">
                    <a:lumMod val="75000"/>
                  </a:schemeClr>
                </a:solidFill>
              </a:rPr>
              <a:t>34%</a:t>
            </a:r>
          </a:p>
        </p:txBody>
      </p:sp>
      <p:sp>
        <p:nvSpPr>
          <p:cNvPr id="44" name="Content Placeholder 2"/>
          <p:cNvSpPr txBox="1">
            <a:spLocks/>
          </p:cNvSpPr>
          <p:nvPr/>
        </p:nvSpPr>
        <p:spPr>
          <a:xfrm>
            <a:off x="5560420" y="2716039"/>
            <a:ext cx="473805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solidFill>
                  <a:schemeClr val="bg1"/>
                </a:solidFill>
              </a:rPr>
              <a:t>15%</a:t>
            </a:r>
          </a:p>
        </p:txBody>
      </p:sp>
      <p:sp>
        <p:nvSpPr>
          <p:cNvPr id="45" name="Content Placeholder 2"/>
          <p:cNvSpPr txBox="1">
            <a:spLocks/>
          </p:cNvSpPr>
          <p:nvPr/>
        </p:nvSpPr>
        <p:spPr>
          <a:xfrm>
            <a:off x="6147448" y="2716039"/>
            <a:ext cx="423966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solidFill>
                  <a:schemeClr val="bg1"/>
                </a:solidFill>
              </a:rPr>
              <a:t>4%</a:t>
            </a:r>
          </a:p>
        </p:txBody>
      </p:sp>
      <p:cxnSp>
        <p:nvCxnSpPr>
          <p:cNvPr id="47" name="Straight Connector 46"/>
          <p:cNvCxnSpPr/>
          <p:nvPr/>
        </p:nvCxnSpPr>
        <p:spPr>
          <a:xfrm>
            <a:off x="1476009" y="2533151"/>
            <a:ext cx="0" cy="180000"/>
          </a:xfrm>
          <a:prstGeom prst="line">
            <a:avLst/>
          </a:prstGeom>
          <a:ln w="12700">
            <a:solidFill>
              <a:schemeClr val="tx1">
                <a:lumMod val="60000"/>
                <a:lumOff val="40000"/>
              </a:schemeClr>
            </a:solidFill>
            <a:tailEnd type="oval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>
            <a:off x="1572991" y="2630128"/>
            <a:ext cx="0" cy="180000"/>
          </a:xfrm>
          <a:prstGeom prst="line">
            <a:avLst/>
          </a:prstGeom>
          <a:ln w="12700">
            <a:solidFill>
              <a:schemeClr val="tx1">
                <a:lumMod val="60000"/>
                <a:lumOff val="40000"/>
              </a:schemeClr>
            </a:solidFill>
            <a:tailEnd type="oval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>
            <a:off x="1398410" y="2627356"/>
            <a:ext cx="0" cy="180000"/>
          </a:xfrm>
          <a:prstGeom prst="line">
            <a:avLst/>
          </a:prstGeom>
          <a:ln w="12700">
            <a:solidFill>
              <a:schemeClr val="tx1">
                <a:lumMod val="60000"/>
                <a:lumOff val="40000"/>
              </a:schemeClr>
            </a:solidFill>
            <a:tailEnd type="oval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1" name="Picture 50" descr="chart2039367120.png"/>
          <p:cNvPicPr>
            <a:picLocks noChangeAspect="1"/>
          </p:cNvPicPr>
          <p:nvPr/>
        </p:nvPicPr>
        <p:blipFill rotWithShape="1">
          <a:blip r:embed="rId4"/>
          <a:srcRect l="15561" t="88396" r="61716" b="3133"/>
          <a:stretch/>
        </p:blipFill>
        <p:spPr>
          <a:xfrm>
            <a:off x="4173103" y="3049048"/>
            <a:ext cx="918313" cy="144088"/>
          </a:xfrm>
          <a:prstGeom prst="rect">
            <a:avLst/>
          </a:prstGeom>
        </p:spPr>
      </p:pic>
      <p:pic>
        <p:nvPicPr>
          <p:cNvPr id="52" name="Picture 51" descr="chart2039367120.png"/>
          <p:cNvPicPr>
            <a:picLocks noChangeAspect="1"/>
          </p:cNvPicPr>
          <p:nvPr/>
        </p:nvPicPr>
        <p:blipFill rotWithShape="1">
          <a:blip r:embed="rId4"/>
          <a:srcRect l="88190" t="80241" r="1" b="11288"/>
          <a:stretch/>
        </p:blipFill>
        <p:spPr>
          <a:xfrm>
            <a:off x="3684777" y="3047078"/>
            <a:ext cx="477242" cy="144088"/>
          </a:xfrm>
          <a:prstGeom prst="rect">
            <a:avLst/>
          </a:prstGeom>
        </p:spPr>
      </p:pic>
      <p:pic>
        <p:nvPicPr>
          <p:cNvPr id="53" name="Picture 52" descr="chart2039367120.png"/>
          <p:cNvPicPr>
            <a:picLocks noChangeAspect="1"/>
          </p:cNvPicPr>
          <p:nvPr/>
        </p:nvPicPr>
        <p:blipFill rotWithShape="1">
          <a:blip r:embed="rId4"/>
          <a:srcRect l="62956" t="79299" r="14241" b="10701"/>
          <a:stretch/>
        </p:blipFill>
        <p:spPr>
          <a:xfrm>
            <a:off x="1894773" y="3170588"/>
            <a:ext cx="921530" cy="170083"/>
          </a:xfrm>
          <a:prstGeom prst="rect">
            <a:avLst/>
          </a:prstGeom>
        </p:spPr>
      </p:pic>
      <p:sp>
        <p:nvSpPr>
          <p:cNvPr id="55" name="Oval 54"/>
          <p:cNvSpPr>
            <a:spLocks noChangeAspect="1"/>
          </p:cNvSpPr>
          <p:nvPr/>
        </p:nvSpPr>
        <p:spPr>
          <a:xfrm>
            <a:off x="415441" y="2389514"/>
            <a:ext cx="850972" cy="850972"/>
          </a:xfrm>
          <a:prstGeom prst="ellipse">
            <a:avLst/>
          </a:prstGeom>
          <a:solidFill>
            <a:schemeClr val="bg1"/>
          </a:solidFill>
          <a:ln w="50800">
            <a:noFill/>
          </a:ln>
          <a:effectLst>
            <a:outerShdw blurRad="292100" dist="127000" dir="2700000" algn="tl" rotWithShape="0">
              <a:prstClr val="black">
                <a:alpha val="6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1200" b="1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Age in life…</a:t>
            </a:r>
            <a:endParaRPr lang="en-GB" sz="1200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6" name="Picture 55" descr="chart2144879230.png"/>
          <p:cNvPicPr>
            <a:picLocks noChangeAspect="1"/>
          </p:cNvPicPr>
          <p:nvPr/>
        </p:nvPicPr>
        <p:blipFill rotWithShape="1">
          <a:blip r:embed="rId5"/>
          <a:srcRect l="15757" t="16435" r="8383" b="62712"/>
          <a:stretch/>
        </p:blipFill>
        <p:spPr>
          <a:xfrm>
            <a:off x="1313402" y="3634941"/>
            <a:ext cx="5141773" cy="354677"/>
          </a:xfrm>
          <a:prstGeom prst="rect">
            <a:avLst/>
          </a:prstGeom>
        </p:spPr>
      </p:pic>
      <p:pic>
        <p:nvPicPr>
          <p:cNvPr id="58" name="Picture 57" descr="chart2144879230.png"/>
          <p:cNvPicPr>
            <a:picLocks noChangeAspect="1"/>
          </p:cNvPicPr>
          <p:nvPr/>
        </p:nvPicPr>
        <p:blipFill rotWithShape="1">
          <a:blip r:embed="rId5"/>
          <a:srcRect l="15509" t="64126" r="11306" b="27784"/>
          <a:stretch/>
        </p:blipFill>
        <p:spPr>
          <a:xfrm>
            <a:off x="1316440" y="4031579"/>
            <a:ext cx="2957614" cy="137587"/>
          </a:xfrm>
          <a:prstGeom prst="rect">
            <a:avLst/>
          </a:prstGeom>
        </p:spPr>
      </p:pic>
      <p:sp>
        <p:nvSpPr>
          <p:cNvPr id="60" name="Oval 59"/>
          <p:cNvSpPr>
            <a:spLocks noChangeAspect="1"/>
          </p:cNvSpPr>
          <p:nvPr/>
        </p:nvSpPr>
        <p:spPr>
          <a:xfrm>
            <a:off x="404366" y="3367255"/>
            <a:ext cx="850972" cy="850972"/>
          </a:xfrm>
          <a:prstGeom prst="ellipse">
            <a:avLst/>
          </a:prstGeom>
          <a:solidFill>
            <a:schemeClr val="bg1"/>
          </a:solidFill>
          <a:ln w="50800">
            <a:noFill/>
          </a:ln>
          <a:effectLst>
            <a:outerShdw blurRad="292100" dist="127000" dir="2700000" algn="tl" rotWithShape="0">
              <a:prstClr val="black">
                <a:alpha val="6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1200" b="1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Career status</a:t>
            </a:r>
            <a:endParaRPr lang="en-GB" sz="1200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Content Placeholder 2"/>
          <p:cNvSpPr txBox="1">
            <a:spLocks/>
          </p:cNvSpPr>
          <p:nvPr/>
        </p:nvSpPr>
        <p:spPr>
          <a:xfrm>
            <a:off x="1246786" y="3679667"/>
            <a:ext cx="473805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solidFill>
                  <a:schemeClr val="tx1">
                    <a:lumMod val="75000"/>
                  </a:schemeClr>
                </a:solidFill>
              </a:rPr>
              <a:t>5%</a:t>
            </a:r>
          </a:p>
        </p:txBody>
      </p:sp>
      <p:sp>
        <p:nvSpPr>
          <p:cNvPr id="62" name="Content Placeholder 2"/>
          <p:cNvSpPr txBox="1">
            <a:spLocks/>
          </p:cNvSpPr>
          <p:nvPr/>
        </p:nvSpPr>
        <p:spPr>
          <a:xfrm>
            <a:off x="1739354" y="3679667"/>
            <a:ext cx="473805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solidFill>
                  <a:schemeClr val="tx1">
                    <a:lumMod val="75000"/>
                  </a:schemeClr>
                </a:solidFill>
              </a:rPr>
              <a:t>20%</a:t>
            </a:r>
          </a:p>
        </p:txBody>
      </p:sp>
      <p:sp>
        <p:nvSpPr>
          <p:cNvPr id="64" name="Content Placeholder 2"/>
          <p:cNvSpPr txBox="1">
            <a:spLocks/>
          </p:cNvSpPr>
          <p:nvPr/>
        </p:nvSpPr>
        <p:spPr>
          <a:xfrm>
            <a:off x="3499884" y="3679667"/>
            <a:ext cx="473805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solidFill>
                  <a:schemeClr val="bg1"/>
                </a:solidFill>
              </a:rPr>
              <a:t>6%</a:t>
            </a:r>
          </a:p>
        </p:txBody>
      </p:sp>
      <p:sp>
        <p:nvSpPr>
          <p:cNvPr id="65" name="Content Placeholder 2"/>
          <p:cNvSpPr txBox="1">
            <a:spLocks/>
          </p:cNvSpPr>
          <p:nvPr/>
        </p:nvSpPr>
        <p:spPr>
          <a:xfrm>
            <a:off x="3723489" y="3679667"/>
            <a:ext cx="473805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solidFill>
                  <a:schemeClr val="tx1">
                    <a:lumMod val="75000"/>
                  </a:schemeClr>
                </a:solidFill>
              </a:rPr>
              <a:t>4%</a:t>
            </a:r>
          </a:p>
        </p:txBody>
      </p:sp>
      <p:sp>
        <p:nvSpPr>
          <p:cNvPr id="66" name="Content Placeholder 2"/>
          <p:cNvSpPr txBox="1">
            <a:spLocks/>
          </p:cNvSpPr>
          <p:nvPr/>
        </p:nvSpPr>
        <p:spPr>
          <a:xfrm>
            <a:off x="4954020" y="3679667"/>
            <a:ext cx="493114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solidFill>
                  <a:schemeClr val="tx1">
                    <a:lumMod val="75000"/>
                  </a:schemeClr>
                </a:solidFill>
              </a:rPr>
              <a:t>60%</a:t>
            </a:r>
          </a:p>
        </p:txBody>
      </p:sp>
      <p:sp>
        <p:nvSpPr>
          <p:cNvPr id="67" name="Content Placeholder 2"/>
          <p:cNvSpPr txBox="1">
            <a:spLocks/>
          </p:cNvSpPr>
          <p:nvPr/>
        </p:nvSpPr>
        <p:spPr>
          <a:xfrm>
            <a:off x="3672787" y="3387831"/>
            <a:ext cx="473805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900" dirty="0">
                <a:solidFill>
                  <a:schemeClr val="tx1">
                    <a:lumMod val="75000"/>
                  </a:schemeClr>
                </a:solidFill>
              </a:rPr>
              <a:t>1%</a:t>
            </a:r>
          </a:p>
        </p:txBody>
      </p:sp>
      <p:cxnSp>
        <p:nvCxnSpPr>
          <p:cNvPr id="68" name="Straight Connector 67"/>
          <p:cNvCxnSpPr/>
          <p:nvPr/>
        </p:nvCxnSpPr>
        <p:spPr>
          <a:xfrm>
            <a:off x="3803335" y="3558732"/>
            <a:ext cx="0" cy="144000"/>
          </a:xfrm>
          <a:prstGeom prst="line">
            <a:avLst/>
          </a:prstGeom>
          <a:ln w="12700">
            <a:solidFill>
              <a:schemeClr val="tx1">
                <a:lumMod val="60000"/>
                <a:lumOff val="40000"/>
              </a:schemeClr>
            </a:solidFill>
            <a:tailEnd type="oval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9" name="Content Placeholder 2"/>
          <p:cNvSpPr txBox="1">
            <a:spLocks/>
          </p:cNvSpPr>
          <p:nvPr/>
        </p:nvSpPr>
        <p:spPr>
          <a:xfrm>
            <a:off x="3135008" y="3679667"/>
            <a:ext cx="473805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solidFill>
                  <a:schemeClr val="bg1"/>
                </a:solidFill>
              </a:rPr>
              <a:t>10%</a:t>
            </a:r>
          </a:p>
        </p:txBody>
      </p:sp>
      <p:sp>
        <p:nvSpPr>
          <p:cNvPr id="71" name="Content Placeholder 2"/>
          <p:cNvSpPr txBox="1">
            <a:spLocks/>
          </p:cNvSpPr>
          <p:nvPr/>
        </p:nvSpPr>
        <p:spPr>
          <a:xfrm>
            <a:off x="2684956" y="3679667"/>
            <a:ext cx="473805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solidFill>
                  <a:schemeClr val="bg1"/>
                </a:solidFill>
              </a:rPr>
              <a:t>11%</a:t>
            </a:r>
          </a:p>
        </p:txBody>
      </p:sp>
      <p:sp>
        <p:nvSpPr>
          <p:cNvPr id="72" name="Content Placeholder 2"/>
          <p:cNvSpPr txBox="1">
            <a:spLocks/>
          </p:cNvSpPr>
          <p:nvPr/>
        </p:nvSpPr>
        <p:spPr>
          <a:xfrm>
            <a:off x="2342498" y="3679667"/>
            <a:ext cx="473805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solidFill>
                  <a:schemeClr val="bg1"/>
                </a:solidFill>
              </a:rPr>
              <a:t>8%</a:t>
            </a:r>
          </a:p>
        </p:txBody>
      </p:sp>
      <p:sp>
        <p:nvSpPr>
          <p:cNvPr id="73" name="Content Placeholder 2"/>
          <p:cNvSpPr txBox="1">
            <a:spLocks/>
          </p:cNvSpPr>
          <p:nvPr/>
        </p:nvSpPr>
        <p:spPr>
          <a:xfrm>
            <a:off x="1398923" y="3387831"/>
            <a:ext cx="473805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900" dirty="0">
                <a:solidFill>
                  <a:schemeClr val="tx1">
                    <a:lumMod val="75000"/>
                  </a:schemeClr>
                </a:solidFill>
              </a:rPr>
              <a:t>1%</a:t>
            </a:r>
          </a:p>
        </p:txBody>
      </p:sp>
      <p:cxnSp>
        <p:nvCxnSpPr>
          <p:cNvPr id="74" name="Straight Connector 73"/>
          <p:cNvCxnSpPr/>
          <p:nvPr/>
        </p:nvCxnSpPr>
        <p:spPr>
          <a:xfrm>
            <a:off x="1529471" y="3558732"/>
            <a:ext cx="0" cy="144000"/>
          </a:xfrm>
          <a:prstGeom prst="line">
            <a:avLst/>
          </a:prstGeom>
          <a:ln w="12700">
            <a:solidFill>
              <a:schemeClr val="tx1">
                <a:lumMod val="60000"/>
                <a:lumOff val="40000"/>
              </a:schemeClr>
            </a:solidFill>
            <a:tailEnd type="oval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5" name="Picture 74" descr="chart2144879230.png"/>
          <p:cNvPicPr>
            <a:picLocks noChangeAspect="1"/>
          </p:cNvPicPr>
          <p:nvPr/>
        </p:nvPicPr>
        <p:blipFill rotWithShape="1">
          <a:blip r:embed="rId5"/>
          <a:srcRect l="15509" t="72704" r="11306" b="19802"/>
          <a:stretch/>
        </p:blipFill>
        <p:spPr>
          <a:xfrm>
            <a:off x="1496092" y="4169166"/>
            <a:ext cx="2957614" cy="127461"/>
          </a:xfrm>
          <a:prstGeom prst="rect">
            <a:avLst/>
          </a:prstGeom>
        </p:spPr>
      </p:pic>
      <p:pic>
        <p:nvPicPr>
          <p:cNvPr id="76" name="Picture 75" descr="chart2144879230.png"/>
          <p:cNvPicPr>
            <a:picLocks noChangeAspect="1"/>
          </p:cNvPicPr>
          <p:nvPr/>
        </p:nvPicPr>
        <p:blipFill rotWithShape="1">
          <a:blip r:embed="rId5"/>
          <a:srcRect l="15509" t="80742" r="69903" b="12090"/>
          <a:stretch/>
        </p:blipFill>
        <p:spPr>
          <a:xfrm>
            <a:off x="4503409" y="4169167"/>
            <a:ext cx="589513" cy="121920"/>
          </a:xfrm>
          <a:prstGeom prst="rect">
            <a:avLst/>
          </a:prstGeom>
        </p:spPr>
      </p:pic>
      <p:pic>
        <p:nvPicPr>
          <p:cNvPr id="77" name="Picture 76" descr="chart2144879230.png"/>
          <p:cNvPicPr>
            <a:picLocks noChangeAspect="1"/>
          </p:cNvPicPr>
          <p:nvPr/>
        </p:nvPicPr>
        <p:blipFill rotWithShape="1">
          <a:blip r:embed="rId5"/>
          <a:srcRect l="31279" t="80741" r="11306" b="11601"/>
          <a:stretch/>
        </p:blipFill>
        <p:spPr>
          <a:xfrm>
            <a:off x="3960391" y="4033368"/>
            <a:ext cx="2320305" cy="130249"/>
          </a:xfrm>
          <a:prstGeom prst="rect">
            <a:avLst/>
          </a:prstGeom>
        </p:spPr>
      </p:pic>
      <p:pic>
        <p:nvPicPr>
          <p:cNvPr id="78" name="Picture 77" descr="chart2144879230.png"/>
          <p:cNvPicPr>
            <a:picLocks noChangeAspect="1"/>
          </p:cNvPicPr>
          <p:nvPr/>
        </p:nvPicPr>
        <p:blipFill rotWithShape="1">
          <a:blip r:embed="rId5"/>
          <a:srcRect l="15509" t="88519" r="73167" b="3943"/>
          <a:stretch/>
        </p:blipFill>
        <p:spPr>
          <a:xfrm>
            <a:off x="6215285" y="4027818"/>
            <a:ext cx="457611" cy="128202"/>
          </a:xfrm>
          <a:prstGeom prst="rect">
            <a:avLst/>
          </a:prstGeom>
        </p:spPr>
      </p:pic>
      <p:sp>
        <p:nvSpPr>
          <p:cNvPr id="54" name="Content Placeholder 14"/>
          <p:cNvSpPr txBox="1">
            <a:spLocks/>
          </p:cNvSpPr>
          <p:nvPr/>
        </p:nvSpPr>
        <p:spPr>
          <a:xfrm>
            <a:off x="1" y="4516104"/>
            <a:ext cx="6858000" cy="307092"/>
          </a:xfrm>
          <a:prstGeom prst="rect">
            <a:avLst/>
          </a:prstGeom>
          <a:solidFill>
            <a:srgbClr val="FFFF66">
              <a:alpha val="28000"/>
            </a:srgbClr>
          </a:solidFill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</a:pPr>
            <a:r>
              <a:rPr lang="en-GB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Rich vein of free text responses across whole survey: 974 comments totalling over 20,000 words</a:t>
            </a:r>
          </a:p>
          <a:p>
            <a:pPr algn="ctr">
              <a:spcBef>
                <a:spcPts val="0"/>
              </a:spcBef>
            </a:pPr>
            <a:endParaRPr lang="en-GB" sz="12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14"/>
          <p:cNvSpPr>
            <a:spLocks noGrp="1"/>
          </p:cNvSpPr>
          <p:nvPr>
            <p:ph idx="1"/>
          </p:nvPr>
        </p:nvSpPr>
        <p:spPr>
          <a:xfrm>
            <a:off x="97781" y="870705"/>
            <a:ext cx="6667719" cy="395084"/>
          </a:xfrm>
        </p:spPr>
        <p:txBody>
          <a:bodyPr/>
          <a:lstStyle/>
          <a:p>
            <a:pPr algn="ctr">
              <a:spcBef>
                <a:spcPts val="0"/>
              </a:spcBef>
            </a:pPr>
            <a:r>
              <a:rPr lang="en-GB" sz="1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Freetext</a:t>
            </a:r>
            <a:r>
              <a:rPr lang="en-GB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commments</a:t>
            </a:r>
            <a:endParaRPr lang="en-GB" sz="12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Bef>
                <a:spcPts val="0"/>
              </a:spcBef>
            </a:pPr>
            <a:endParaRPr lang="en-GB" sz="12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23420" y="639965"/>
            <a:ext cx="6858000" cy="12858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692" y="0"/>
            <a:ext cx="6008615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920801"/>
      </p:ext>
    </p:extLst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7F40D7-C405-6345-8485-8F618D0457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THE KEY THEMES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8714260-4508-9048-B358-47A8CF24DF2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89" b="2152"/>
          <a:stretch/>
        </p:blipFill>
        <p:spPr>
          <a:xfrm>
            <a:off x="5289465" y="1425235"/>
            <a:ext cx="1338525" cy="127813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CAE668F-A3D9-634D-B129-32D1E97B51E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96" b="2151"/>
          <a:stretch/>
        </p:blipFill>
        <p:spPr>
          <a:xfrm>
            <a:off x="3924046" y="1461716"/>
            <a:ext cx="1089588" cy="127813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73A5CF3-EAAB-0A42-B8A8-EB1A572AD4C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3" t="3096" r="2331" b="2801"/>
          <a:stretch/>
        </p:blipFill>
        <p:spPr>
          <a:xfrm>
            <a:off x="2022215" y="1510414"/>
            <a:ext cx="1527004" cy="107368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66D9C38-6FA7-7D4F-8A67-09B3111B198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272" y="1681549"/>
            <a:ext cx="1637927" cy="73141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4672578-12DE-4A00-91B4-EBB51995CCB6}"/>
              </a:ext>
            </a:extLst>
          </p:cNvPr>
          <p:cNvSpPr txBox="1"/>
          <p:nvPr/>
        </p:nvSpPr>
        <p:spPr>
          <a:xfrm>
            <a:off x="2179674" y="2740702"/>
            <a:ext cx="1372287" cy="404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0F6F8EC-C135-470D-BD1F-05309ABCFE92}"/>
              </a:ext>
            </a:extLst>
          </p:cNvPr>
          <p:cNvSpPr txBox="1"/>
          <p:nvPr/>
        </p:nvSpPr>
        <p:spPr>
          <a:xfrm>
            <a:off x="217560" y="3024842"/>
            <a:ext cx="13722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Parking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A682B28-2DB9-4B94-B736-4B6E8DE78BCF}"/>
              </a:ext>
            </a:extLst>
          </p:cNvPr>
          <p:cNvSpPr txBox="1"/>
          <p:nvPr/>
        </p:nvSpPr>
        <p:spPr>
          <a:xfrm>
            <a:off x="2365279" y="3036423"/>
            <a:ext cx="19851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Roads</a:t>
            </a:r>
          </a:p>
          <a:p>
            <a:r>
              <a:rPr lang="en-GB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Verges</a:t>
            </a:r>
          </a:p>
          <a:p>
            <a:r>
              <a:rPr lang="en-GB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Byways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598E6AA-9994-452F-8715-C5204C7B8995}"/>
              </a:ext>
            </a:extLst>
          </p:cNvPr>
          <p:cNvSpPr txBox="1"/>
          <p:nvPr/>
        </p:nvSpPr>
        <p:spPr>
          <a:xfrm>
            <a:off x="75588" y="3279902"/>
            <a:ext cx="24132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Traffic speed/volume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7F11378-9CA1-4409-8B8B-FF6C7825D93F}"/>
              </a:ext>
            </a:extLst>
          </p:cNvPr>
          <p:cNvSpPr txBox="1"/>
          <p:nvPr/>
        </p:nvSpPr>
        <p:spPr>
          <a:xfrm>
            <a:off x="3739731" y="3036423"/>
            <a:ext cx="14582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Transport</a:t>
            </a:r>
          </a:p>
          <a:p>
            <a:pPr algn="ctr"/>
            <a:r>
              <a:rPr lang="en-GB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56A1F0E-3440-44C6-BA46-C8BE16761A09}"/>
              </a:ext>
            </a:extLst>
          </p:cNvPr>
          <p:cNvSpPr txBox="1"/>
          <p:nvPr/>
        </p:nvSpPr>
        <p:spPr>
          <a:xfrm>
            <a:off x="4874439" y="3000362"/>
            <a:ext cx="22422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Housing</a:t>
            </a:r>
          </a:p>
          <a:p>
            <a:pPr algn="ctr"/>
            <a:r>
              <a:rPr lang="en-GB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Development</a:t>
            </a:r>
          </a:p>
        </p:txBody>
      </p:sp>
    </p:spTree>
    <p:extLst>
      <p:ext uri="{BB962C8B-B14F-4D97-AF65-F5344CB8AC3E}">
        <p14:creationId xmlns:p14="http://schemas.microsoft.com/office/powerpoint/2010/main" val="14043949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PARKING</a:t>
            </a:r>
            <a:endParaRPr dirty="0"/>
          </a:p>
        </p:txBody>
      </p:sp>
      <p:sp>
        <p:nvSpPr>
          <p:cNvPr id="19" name="TextBox 18"/>
          <p:cNvSpPr txBox="1"/>
          <p:nvPr/>
        </p:nvSpPr>
        <p:spPr>
          <a:xfrm>
            <a:off x="2352000" y="4142532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14%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259201" y="4142532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26%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897140" y="4142532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39%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039278" y="4142532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17%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092517" y="4072108"/>
            <a:ext cx="192167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5%</a:t>
            </a:r>
          </a:p>
        </p:txBody>
      </p:sp>
      <p:sp>
        <p:nvSpPr>
          <p:cNvPr id="25" name="Rounded Rectangular Callout 24"/>
          <p:cNvSpPr/>
          <p:nvPr/>
        </p:nvSpPr>
        <p:spPr>
          <a:xfrm>
            <a:off x="3999419" y="986278"/>
            <a:ext cx="2417434" cy="842224"/>
          </a:xfrm>
          <a:prstGeom prst="wedgeRoundRectCallout">
            <a:avLst>
              <a:gd name="adj1" fmla="val 17196"/>
              <a:gd name="adj2" fmla="val 66825"/>
              <a:gd name="adj3" fmla="val 16667"/>
            </a:avLst>
          </a:prstGeom>
          <a:solidFill>
            <a:schemeClr val="bg1"/>
          </a:solidFill>
          <a:ln>
            <a:noFill/>
          </a:ln>
          <a:effectLst>
            <a:outerShdw blurRad="190500" dist="63500" dir="5400000" rotWithShape="0">
              <a:srgbClr val="000000">
                <a:alpha val="5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>
              <a:lnSpc>
                <a:spcPts val="1200"/>
              </a:lnSpc>
            </a:pPr>
            <a:r>
              <a:rPr lang="en-GB" sz="1200" dirty="0">
                <a:solidFill>
                  <a:schemeClr val="tx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“Parking near village hall problematic, and cars park badly at entrance to Martins Road causing restricted visibility when attempting to exit onto Main Street.”</a:t>
            </a:r>
          </a:p>
        </p:txBody>
      </p:sp>
      <p:sp>
        <p:nvSpPr>
          <p:cNvPr id="26" name="Rounded Rectangular Callout 25"/>
          <p:cNvSpPr/>
          <p:nvPr/>
        </p:nvSpPr>
        <p:spPr>
          <a:xfrm>
            <a:off x="823451" y="1023571"/>
            <a:ext cx="1099155" cy="1019450"/>
          </a:xfrm>
          <a:prstGeom prst="wedgeRoundRectCallout">
            <a:avLst>
              <a:gd name="adj1" fmla="val 61833"/>
              <a:gd name="adj2" fmla="val -6622"/>
              <a:gd name="adj3" fmla="val 16667"/>
            </a:avLst>
          </a:prstGeom>
          <a:solidFill>
            <a:schemeClr val="bg1"/>
          </a:solidFill>
          <a:ln>
            <a:noFill/>
          </a:ln>
          <a:effectLst>
            <a:outerShdw blurRad="190500" dist="63500" dir="5400000" rotWithShape="0">
              <a:srgbClr val="000000">
                <a:alpha val="5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en-GB" sz="1200" dirty="0">
                <a:solidFill>
                  <a:schemeClr val="tx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“car parking needs urgently addressing</a:t>
            </a:r>
            <a:r>
              <a:rPr lang="en-GB" sz="1200" u="sng" dirty="0">
                <a:solidFill>
                  <a:schemeClr val="tx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200" dirty="0">
                <a:solidFill>
                  <a:schemeClr val="tx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Martins Road Pyatts Corner”</a:t>
            </a:r>
          </a:p>
        </p:txBody>
      </p:sp>
      <p:sp>
        <p:nvSpPr>
          <p:cNvPr id="29" name="Rounded Rectangular Callout 28"/>
          <p:cNvSpPr/>
          <p:nvPr/>
        </p:nvSpPr>
        <p:spPr>
          <a:xfrm>
            <a:off x="4646415" y="3458871"/>
            <a:ext cx="1256599" cy="591196"/>
          </a:xfrm>
          <a:prstGeom prst="wedgeRoundRectCallout">
            <a:avLst>
              <a:gd name="adj1" fmla="val -53918"/>
              <a:gd name="adj2" fmla="val -45062"/>
              <a:gd name="adj3" fmla="val 16667"/>
            </a:avLst>
          </a:prstGeom>
          <a:solidFill>
            <a:schemeClr val="bg1"/>
          </a:solidFill>
          <a:ln>
            <a:noFill/>
          </a:ln>
          <a:effectLst>
            <a:outerShdw blurRad="190500" dist="63500" dir="5400000" rotWithShape="0">
              <a:srgbClr val="000000">
                <a:alpha val="5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en-GB" sz="1200" dirty="0">
                <a:solidFill>
                  <a:schemeClr val="tx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“On-street parking problem Martins Road”</a:t>
            </a:r>
          </a:p>
        </p:txBody>
      </p:sp>
      <p:sp>
        <p:nvSpPr>
          <p:cNvPr id="30" name="Rounded Rectangular Callout 29"/>
          <p:cNvSpPr/>
          <p:nvPr/>
        </p:nvSpPr>
        <p:spPr>
          <a:xfrm>
            <a:off x="1082808" y="3754469"/>
            <a:ext cx="942393" cy="417434"/>
          </a:xfrm>
          <a:prstGeom prst="wedgeRoundRectCallout">
            <a:avLst>
              <a:gd name="adj1" fmla="val -29647"/>
              <a:gd name="adj2" fmla="val -120565"/>
              <a:gd name="adj3" fmla="val 16667"/>
            </a:avLst>
          </a:prstGeom>
          <a:solidFill>
            <a:schemeClr val="bg1"/>
          </a:solidFill>
          <a:ln>
            <a:noFill/>
          </a:ln>
          <a:effectLst>
            <a:outerShdw blurRad="190500" dist="63500" dir="5400000" rotWithShape="0">
              <a:srgbClr val="000000">
                <a:alpha val="5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en-GB" sz="1200" dirty="0">
                <a:solidFill>
                  <a:schemeClr val="tx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“school poor parking”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D769CB9-EFAB-46CE-9FB1-13078316F3D9}"/>
              </a:ext>
            </a:extLst>
          </p:cNvPr>
          <p:cNvSpPr/>
          <p:nvPr/>
        </p:nvSpPr>
        <p:spPr>
          <a:xfrm>
            <a:off x="64628" y="2232777"/>
            <a:ext cx="6627755" cy="91941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40000"/>
                <a:lumOff val="60000"/>
              </a:schemeClr>
            </a:solidFill>
          </a:ln>
          <a:effectLst>
            <a:outerShdw blurRad="292100" dist="127000" dir="2700000" algn="tl" rotWithShape="0">
              <a:prstClr val="black">
                <a:alpha val="64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sp>
        <p:nvSpPr>
          <p:cNvPr id="27" name="Content Placeholder 14">
            <a:extLst>
              <a:ext uri="{FF2B5EF4-FFF2-40B4-BE49-F238E27FC236}">
                <a16:creationId xmlns:a16="http://schemas.microsoft.com/office/drawing/2014/main" id="{AE8CAA5D-3B9D-468B-82B7-607EB4FEC718}"/>
              </a:ext>
            </a:extLst>
          </p:cNvPr>
          <p:cNvSpPr txBox="1">
            <a:spLocks/>
          </p:cNvSpPr>
          <p:nvPr/>
        </p:nvSpPr>
        <p:spPr>
          <a:xfrm>
            <a:off x="-25685" y="2310529"/>
            <a:ext cx="2163184" cy="6316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56% of respondents feel negatively about the availability of parking</a:t>
            </a:r>
          </a:p>
          <a:p>
            <a:pPr algn="ctr"/>
            <a:endParaRPr lang="en-GB" sz="1200" dirty="0"/>
          </a:p>
        </p:txBody>
      </p:sp>
      <p:pic>
        <p:nvPicPr>
          <p:cNvPr id="28" name="Picture 27" descr="chart2038813210.png">
            <a:extLst>
              <a:ext uri="{FF2B5EF4-FFF2-40B4-BE49-F238E27FC236}">
                <a16:creationId xmlns:a16="http://schemas.microsoft.com/office/drawing/2014/main" id="{AD26A8FC-79F0-46B5-82BB-39BDDECEF50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702" t="97470" r="3897" b="571"/>
          <a:stretch/>
        </p:blipFill>
        <p:spPr>
          <a:xfrm>
            <a:off x="1998310" y="2788386"/>
            <a:ext cx="3103029" cy="150284"/>
          </a:xfrm>
          <a:prstGeom prst="rect">
            <a:avLst/>
          </a:prstGeom>
        </p:spPr>
      </p:pic>
      <p:pic>
        <p:nvPicPr>
          <p:cNvPr id="31" name="Picture 30" descr="chart2038813210.png">
            <a:extLst>
              <a:ext uri="{FF2B5EF4-FFF2-40B4-BE49-F238E27FC236}">
                <a16:creationId xmlns:a16="http://schemas.microsoft.com/office/drawing/2014/main" id="{56258060-2291-4D36-89B9-32FDC47F9C4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614" t="38020" b="58549"/>
          <a:stretch/>
        </p:blipFill>
        <p:spPr>
          <a:xfrm>
            <a:off x="1998310" y="2381929"/>
            <a:ext cx="4604168" cy="372939"/>
          </a:xfrm>
          <a:prstGeom prst="rect">
            <a:avLst/>
          </a:prstGeom>
        </p:spPr>
      </p:pic>
      <p:sp>
        <p:nvSpPr>
          <p:cNvPr id="32" name="TextBox 18">
            <a:extLst>
              <a:ext uri="{FF2B5EF4-FFF2-40B4-BE49-F238E27FC236}">
                <a16:creationId xmlns:a16="http://schemas.microsoft.com/office/drawing/2014/main" id="{00C97792-EC28-4A42-9C4A-372485490F6D}"/>
              </a:ext>
            </a:extLst>
          </p:cNvPr>
          <p:cNvSpPr txBox="1"/>
          <p:nvPr/>
        </p:nvSpPr>
        <p:spPr>
          <a:xfrm>
            <a:off x="2323676" y="2461458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14%</a:t>
            </a:r>
          </a:p>
        </p:txBody>
      </p:sp>
      <p:sp>
        <p:nvSpPr>
          <p:cNvPr id="33" name="TextBox 19">
            <a:extLst>
              <a:ext uri="{FF2B5EF4-FFF2-40B4-BE49-F238E27FC236}">
                <a16:creationId xmlns:a16="http://schemas.microsoft.com/office/drawing/2014/main" id="{DBF8B7C0-1C5A-46B7-8231-E5E31A22AA7C}"/>
              </a:ext>
            </a:extLst>
          </p:cNvPr>
          <p:cNvSpPr txBox="1"/>
          <p:nvPr/>
        </p:nvSpPr>
        <p:spPr>
          <a:xfrm>
            <a:off x="3230877" y="2461458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26%</a:t>
            </a:r>
          </a:p>
        </p:txBody>
      </p:sp>
      <p:sp>
        <p:nvSpPr>
          <p:cNvPr id="34" name="TextBox 20">
            <a:extLst>
              <a:ext uri="{FF2B5EF4-FFF2-40B4-BE49-F238E27FC236}">
                <a16:creationId xmlns:a16="http://schemas.microsoft.com/office/drawing/2014/main" id="{552A96BD-11FE-4677-A5A5-DAA72296C3C1}"/>
              </a:ext>
            </a:extLst>
          </p:cNvPr>
          <p:cNvSpPr txBox="1"/>
          <p:nvPr/>
        </p:nvSpPr>
        <p:spPr>
          <a:xfrm>
            <a:off x="4868816" y="2461458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39%</a:t>
            </a:r>
          </a:p>
        </p:txBody>
      </p:sp>
      <p:sp>
        <p:nvSpPr>
          <p:cNvPr id="35" name="TextBox 21">
            <a:extLst>
              <a:ext uri="{FF2B5EF4-FFF2-40B4-BE49-F238E27FC236}">
                <a16:creationId xmlns:a16="http://schemas.microsoft.com/office/drawing/2014/main" id="{4DB86021-DF7A-4867-B0B6-53193A750998}"/>
              </a:ext>
            </a:extLst>
          </p:cNvPr>
          <p:cNvSpPr txBox="1"/>
          <p:nvPr/>
        </p:nvSpPr>
        <p:spPr>
          <a:xfrm>
            <a:off x="6010954" y="2461458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17%</a:t>
            </a:r>
          </a:p>
        </p:txBody>
      </p:sp>
      <p:sp>
        <p:nvSpPr>
          <p:cNvPr id="36" name="TextBox 22">
            <a:extLst>
              <a:ext uri="{FF2B5EF4-FFF2-40B4-BE49-F238E27FC236}">
                <a16:creationId xmlns:a16="http://schemas.microsoft.com/office/drawing/2014/main" id="{340A12EA-CAA0-4109-AD20-4DCFF3B13FA3}"/>
              </a:ext>
            </a:extLst>
          </p:cNvPr>
          <p:cNvSpPr txBox="1"/>
          <p:nvPr/>
        </p:nvSpPr>
        <p:spPr>
          <a:xfrm>
            <a:off x="2064193" y="2391034"/>
            <a:ext cx="192167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5%</a:t>
            </a:r>
          </a:p>
        </p:txBody>
      </p:sp>
    </p:spTree>
    <p:extLst>
      <p:ext uri="{BB962C8B-B14F-4D97-AF65-F5344CB8AC3E}">
        <p14:creationId xmlns:p14="http://schemas.microsoft.com/office/powerpoint/2010/main" val="1556801203"/>
      </p:ext>
    </p:extLst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TRAFFIC SPEED/VOLUME</a:t>
            </a:r>
            <a:endParaRPr dirty="0"/>
          </a:p>
        </p:txBody>
      </p:sp>
      <p:sp>
        <p:nvSpPr>
          <p:cNvPr id="16" name="Rectangle 15"/>
          <p:cNvSpPr/>
          <p:nvPr/>
        </p:nvSpPr>
        <p:spPr>
          <a:xfrm>
            <a:off x="96394" y="2473610"/>
            <a:ext cx="6627755" cy="111025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40000"/>
                <a:lumOff val="60000"/>
              </a:schemeClr>
            </a:solidFill>
          </a:ln>
          <a:effectLst>
            <a:outerShdw blurRad="292100" dist="127000" dir="2700000" algn="tl" rotWithShape="0">
              <a:prstClr val="black">
                <a:alpha val="64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Content Placeholder 14"/>
          <p:cNvSpPr txBox="1">
            <a:spLocks/>
          </p:cNvSpPr>
          <p:nvPr/>
        </p:nvSpPr>
        <p:spPr>
          <a:xfrm>
            <a:off x="68336" y="2590524"/>
            <a:ext cx="2213238" cy="6316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45% of respondents feel negative about SPEED, and 30% negative about VOLUME of traffic in the village*</a:t>
            </a:r>
            <a:endParaRPr lang="en-GB" sz="1200" dirty="0"/>
          </a:p>
          <a:p>
            <a:pPr algn="ctr"/>
            <a:endParaRPr lang="en-GB" sz="1200" dirty="0"/>
          </a:p>
        </p:txBody>
      </p:sp>
      <p:pic>
        <p:nvPicPr>
          <p:cNvPr id="17" name="Picture 16" descr="chart2038813210.png"/>
          <p:cNvPicPr>
            <a:picLocks noChangeAspect="1"/>
          </p:cNvPicPr>
          <p:nvPr/>
        </p:nvPicPr>
        <p:blipFill rotWithShape="1">
          <a:blip r:embed="rId2"/>
          <a:srcRect l="14702" t="97470" r="3897" b="571"/>
          <a:stretch/>
        </p:blipFill>
        <p:spPr>
          <a:xfrm>
            <a:off x="2246291" y="3308036"/>
            <a:ext cx="3103029" cy="150284"/>
          </a:xfrm>
          <a:prstGeom prst="rect">
            <a:avLst/>
          </a:prstGeom>
        </p:spPr>
      </p:pic>
      <p:pic>
        <p:nvPicPr>
          <p:cNvPr id="28" name="Picture 27" descr="chart2038813210.png"/>
          <p:cNvPicPr>
            <a:picLocks noChangeAspect="1"/>
          </p:cNvPicPr>
          <p:nvPr/>
        </p:nvPicPr>
        <p:blipFill rotWithShape="1">
          <a:blip r:embed="rId2"/>
          <a:srcRect l="15408" t="71580" b="25148"/>
          <a:stretch/>
        </p:blipFill>
        <p:spPr>
          <a:xfrm>
            <a:off x="2246291" y="2951481"/>
            <a:ext cx="4420573" cy="336589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2642003" y="3013698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21%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128790" y="3013698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45%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567632" y="3013698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19%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262150" y="3013698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11%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2303976" y="2960480"/>
            <a:ext cx="192167" cy="3231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0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4%</a:t>
            </a:r>
          </a:p>
        </p:txBody>
      </p:sp>
      <p:pic>
        <p:nvPicPr>
          <p:cNvPr id="41" name="Picture 40" descr="chart2038813210.png"/>
          <p:cNvPicPr>
            <a:picLocks noChangeAspect="1"/>
          </p:cNvPicPr>
          <p:nvPr/>
        </p:nvPicPr>
        <p:blipFill rotWithShape="1">
          <a:blip r:embed="rId2"/>
          <a:srcRect l="15408" t="67417" b="29336"/>
          <a:stretch/>
        </p:blipFill>
        <p:spPr>
          <a:xfrm>
            <a:off x="2253524" y="2563734"/>
            <a:ext cx="4420573" cy="333929"/>
          </a:xfrm>
          <a:prstGeom prst="rect">
            <a:avLst/>
          </a:prstGeom>
        </p:spPr>
      </p:pic>
      <p:sp>
        <p:nvSpPr>
          <p:cNvPr id="42" name="TextBox 41"/>
          <p:cNvSpPr txBox="1"/>
          <p:nvPr/>
        </p:nvSpPr>
        <p:spPr>
          <a:xfrm>
            <a:off x="2525943" y="2616646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19%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3726632" y="2616646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34%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5187914" y="2616646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31%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6174141" y="2616646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14%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2294506" y="2565928"/>
            <a:ext cx="192167" cy="3231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0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2%</a:t>
            </a:r>
          </a:p>
        </p:txBody>
      </p:sp>
      <p:sp>
        <p:nvSpPr>
          <p:cNvPr id="47" name="Rounded Rectangular Callout 46"/>
          <p:cNvSpPr/>
          <p:nvPr/>
        </p:nvSpPr>
        <p:spPr>
          <a:xfrm>
            <a:off x="3384984" y="928077"/>
            <a:ext cx="2182648" cy="1162874"/>
          </a:xfrm>
          <a:prstGeom prst="wedgeRoundRectCallout">
            <a:avLst>
              <a:gd name="adj1" fmla="val 10693"/>
              <a:gd name="adj2" fmla="val 62645"/>
              <a:gd name="adj3" fmla="val 16667"/>
            </a:avLst>
          </a:prstGeom>
          <a:solidFill>
            <a:schemeClr val="bg1"/>
          </a:solidFill>
          <a:ln>
            <a:noFill/>
          </a:ln>
          <a:effectLst>
            <a:outerShdw blurRad="190500" dist="63500" dir="5400000" rotWithShape="0">
              <a:srgbClr val="000000">
                <a:alpha val="5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>
              <a:lnSpc>
                <a:spcPts val="1200"/>
              </a:lnSpc>
            </a:pPr>
            <a:r>
              <a:rPr lang="en-GB" sz="1200" dirty="0">
                <a:solidFill>
                  <a:schemeClr val="tx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“Baldham residents regularly affected by crashes, lorries, speeding traffic preventing safe exit. Keevil seems not concerned about issue at edge of parish - helpful if worked with Seend, which IS concerned”</a:t>
            </a:r>
          </a:p>
        </p:txBody>
      </p:sp>
      <p:sp>
        <p:nvSpPr>
          <p:cNvPr id="48" name="Rounded Rectangular Callout 47"/>
          <p:cNvSpPr/>
          <p:nvPr/>
        </p:nvSpPr>
        <p:spPr>
          <a:xfrm>
            <a:off x="610854" y="883122"/>
            <a:ext cx="1128201" cy="1478478"/>
          </a:xfrm>
          <a:prstGeom prst="wedgeRoundRectCallout">
            <a:avLst>
              <a:gd name="adj1" fmla="val 68346"/>
              <a:gd name="adj2" fmla="val -20933"/>
              <a:gd name="adj3" fmla="val 16667"/>
            </a:avLst>
          </a:prstGeom>
          <a:solidFill>
            <a:schemeClr val="bg1"/>
          </a:solidFill>
          <a:ln>
            <a:noFill/>
          </a:ln>
          <a:effectLst>
            <a:outerShdw blurRad="190500" dist="63500" dir="5400000" rotWithShape="0">
              <a:srgbClr val="000000">
                <a:alpha val="5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>
              <a:lnSpc>
                <a:spcPts val="1200"/>
              </a:lnSpc>
            </a:pPr>
            <a:r>
              <a:rPr lang="en-GB" sz="1200" dirty="0">
                <a:solidFill>
                  <a:schemeClr val="tx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“Main Street relatively dangerous for pedestrians due to increase in traffic, </a:t>
            </a:r>
            <a:r>
              <a:rPr lang="en-GB" sz="1200" dirty="0" err="1">
                <a:solidFill>
                  <a:schemeClr val="tx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esp</a:t>
            </a:r>
            <a:r>
              <a:rPr lang="en-GB" sz="1200" dirty="0">
                <a:solidFill>
                  <a:schemeClr val="tx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farm vehicles, &amp; lack of pavements”</a:t>
            </a:r>
          </a:p>
        </p:txBody>
      </p:sp>
      <p:sp>
        <p:nvSpPr>
          <p:cNvPr id="49" name="Rounded Rectangular Callout 48"/>
          <p:cNvSpPr/>
          <p:nvPr/>
        </p:nvSpPr>
        <p:spPr>
          <a:xfrm>
            <a:off x="3814621" y="3846209"/>
            <a:ext cx="1440136" cy="591196"/>
          </a:xfrm>
          <a:prstGeom prst="wedgeRoundRectCallout">
            <a:avLst>
              <a:gd name="adj1" fmla="val 40278"/>
              <a:gd name="adj2" fmla="val -73529"/>
              <a:gd name="adj3" fmla="val 16667"/>
            </a:avLst>
          </a:prstGeom>
          <a:solidFill>
            <a:schemeClr val="bg1"/>
          </a:solidFill>
          <a:ln>
            <a:noFill/>
          </a:ln>
          <a:effectLst>
            <a:outerShdw blurRad="190500" dist="63500" dir="5400000" rotWithShape="0">
              <a:srgbClr val="000000">
                <a:alpha val="5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en-GB" sz="1200" dirty="0">
                <a:solidFill>
                  <a:schemeClr val="tx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“Increasing traffic passing through village at rush hour.”</a:t>
            </a:r>
          </a:p>
        </p:txBody>
      </p:sp>
      <p:sp>
        <p:nvSpPr>
          <p:cNvPr id="51" name="Rounded Rectangular Callout 50"/>
          <p:cNvSpPr/>
          <p:nvPr/>
        </p:nvSpPr>
        <p:spPr>
          <a:xfrm>
            <a:off x="1040385" y="4028124"/>
            <a:ext cx="1203398" cy="417434"/>
          </a:xfrm>
          <a:prstGeom prst="wedgeRoundRectCallout">
            <a:avLst>
              <a:gd name="adj1" fmla="val -38038"/>
              <a:gd name="adj2" fmla="val -82936"/>
              <a:gd name="adj3" fmla="val 16667"/>
            </a:avLst>
          </a:prstGeom>
          <a:solidFill>
            <a:schemeClr val="bg1"/>
          </a:solidFill>
          <a:ln>
            <a:noFill/>
          </a:ln>
          <a:effectLst>
            <a:outerShdw blurRad="190500" dist="63500" dir="5400000" rotWithShape="0">
              <a:srgbClr val="000000">
                <a:alpha val="5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en-GB" sz="1200" dirty="0">
                <a:solidFill>
                  <a:schemeClr val="tx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“Speed of traffic: school parents”</a:t>
            </a:r>
          </a:p>
        </p:txBody>
      </p:sp>
    </p:spTree>
    <p:extLst>
      <p:ext uri="{BB962C8B-B14F-4D97-AF65-F5344CB8AC3E}">
        <p14:creationId xmlns:p14="http://schemas.microsoft.com/office/powerpoint/2010/main" val="149278913"/>
      </p:ext>
    </p:extLst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Rectangle 57"/>
          <p:cNvSpPr/>
          <p:nvPr/>
        </p:nvSpPr>
        <p:spPr>
          <a:xfrm>
            <a:off x="125213" y="1890500"/>
            <a:ext cx="3240903" cy="2664663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40000"/>
                <a:lumOff val="60000"/>
              </a:schemeClr>
            </a:solidFill>
          </a:ln>
          <a:effectLst>
            <a:outerShdw blurRad="292100" dist="127000" dir="2700000" algn="tl" rotWithShape="0">
              <a:prstClr val="black">
                <a:alpha val="64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TRANSPORT/BUS</a:t>
            </a:r>
            <a:endParaRPr dirty="0"/>
          </a:p>
        </p:txBody>
      </p:sp>
      <p:sp>
        <p:nvSpPr>
          <p:cNvPr id="15" name="Content Placeholder 14"/>
          <p:cNvSpPr>
            <a:spLocks noGrp="1"/>
          </p:cNvSpPr>
          <p:nvPr>
            <p:ph idx="1"/>
          </p:nvPr>
        </p:nvSpPr>
        <p:spPr>
          <a:xfrm>
            <a:off x="97781" y="814605"/>
            <a:ext cx="3268335" cy="395084"/>
          </a:xfrm>
        </p:spPr>
        <p:txBody>
          <a:bodyPr/>
          <a:lstStyle/>
          <a:p>
            <a:pPr algn="ctr">
              <a:spcBef>
                <a:spcPts val="0"/>
              </a:spcBef>
            </a:pPr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Currently affecting around a third of respondents, an improvement in the bus service would impact positively on these and probably many other residents</a:t>
            </a:r>
          </a:p>
          <a:p>
            <a:pPr algn="ctr">
              <a:spcBef>
                <a:spcPts val="0"/>
              </a:spcBef>
            </a:pPr>
            <a:endParaRPr lang="en-GB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Content Placeholder 14"/>
          <p:cNvSpPr txBox="1">
            <a:spLocks/>
          </p:cNvSpPr>
          <p:nvPr/>
        </p:nvSpPr>
        <p:spPr>
          <a:xfrm>
            <a:off x="141813" y="2060585"/>
            <a:ext cx="3218694" cy="6316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Almost one third of respondents feel negative about the availability of the bus service</a:t>
            </a:r>
          </a:p>
          <a:p>
            <a:pPr algn="ctr"/>
            <a:endParaRPr lang="en-GB" sz="1200" dirty="0"/>
          </a:p>
        </p:txBody>
      </p:sp>
      <p:pic>
        <p:nvPicPr>
          <p:cNvPr id="22" name="Picture 21" descr="chart2038813210.png"/>
          <p:cNvPicPr>
            <a:picLocks noChangeAspect="1"/>
          </p:cNvPicPr>
          <p:nvPr/>
        </p:nvPicPr>
        <p:blipFill rotWithShape="1">
          <a:blip r:embed="rId2"/>
          <a:srcRect l="14702" t="97470" r="3897" b="571"/>
          <a:stretch/>
        </p:blipFill>
        <p:spPr>
          <a:xfrm>
            <a:off x="181536" y="2863593"/>
            <a:ext cx="3103029" cy="150284"/>
          </a:xfrm>
          <a:prstGeom prst="rect">
            <a:avLst/>
          </a:prstGeom>
        </p:spPr>
      </p:pic>
      <p:pic>
        <p:nvPicPr>
          <p:cNvPr id="4" name="Picture 3" descr="chart2038813210.png"/>
          <p:cNvPicPr>
            <a:picLocks noChangeAspect="1"/>
          </p:cNvPicPr>
          <p:nvPr/>
        </p:nvPicPr>
        <p:blipFill rotWithShape="1">
          <a:blip r:embed="rId2"/>
          <a:srcRect l="15646" t="4657" b="92080"/>
          <a:stretch/>
        </p:blipFill>
        <p:spPr>
          <a:xfrm>
            <a:off x="206762" y="2574948"/>
            <a:ext cx="3077803" cy="27764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400316" y="2606012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17%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436541" y="2606012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50%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580820" y="2600389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23%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077830" y="2618802"/>
            <a:ext cx="405899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7%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36199" y="2556001"/>
            <a:ext cx="192167" cy="3231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0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4%</a:t>
            </a:r>
          </a:p>
        </p:txBody>
      </p:sp>
      <p:pic>
        <p:nvPicPr>
          <p:cNvPr id="27" name="Picture 26" descr="chart2039116410.png"/>
          <p:cNvPicPr>
            <a:picLocks noChangeAspect="1"/>
          </p:cNvPicPr>
          <p:nvPr/>
        </p:nvPicPr>
        <p:blipFill rotWithShape="1">
          <a:blip r:embed="rId3"/>
          <a:srcRect l="15856" t="20345" b="58546"/>
          <a:stretch/>
        </p:blipFill>
        <p:spPr>
          <a:xfrm>
            <a:off x="203175" y="3929447"/>
            <a:ext cx="3103029" cy="285242"/>
          </a:xfrm>
          <a:prstGeom prst="rect">
            <a:avLst/>
          </a:prstGeom>
        </p:spPr>
      </p:pic>
      <p:pic>
        <p:nvPicPr>
          <p:cNvPr id="31" name="Picture 30" descr="chart2039116410.png"/>
          <p:cNvPicPr>
            <a:picLocks noChangeAspect="1"/>
          </p:cNvPicPr>
          <p:nvPr/>
        </p:nvPicPr>
        <p:blipFill rotWithShape="1">
          <a:blip r:embed="rId3"/>
          <a:srcRect l="15856" t="87925" r="31235" b="3500"/>
          <a:stretch/>
        </p:blipFill>
        <p:spPr>
          <a:xfrm>
            <a:off x="620095" y="4240005"/>
            <a:ext cx="2138230" cy="145856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255902" y="3961219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9%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04721" y="3961219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26%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999852" y="3961219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64%</a:t>
            </a:r>
          </a:p>
        </p:txBody>
      </p:sp>
      <p:sp>
        <p:nvSpPr>
          <p:cNvPr id="36" name="Content Placeholder 2"/>
          <p:cNvSpPr txBox="1">
            <a:spLocks/>
          </p:cNvSpPr>
          <p:nvPr/>
        </p:nvSpPr>
        <p:spPr>
          <a:xfrm>
            <a:off x="31806" y="4118892"/>
            <a:ext cx="473805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900" dirty="0">
                <a:solidFill>
                  <a:schemeClr val="tx1">
                    <a:lumMod val="75000"/>
                  </a:schemeClr>
                </a:solidFill>
              </a:rPr>
              <a:t>1%</a:t>
            </a:r>
          </a:p>
        </p:txBody>
      </p:sp>
      <p:sp>
        <p:nvSpPr>
          <p:cNvPr id="49" name="Content Placeholder 14"/>
          <p:cNvSpPr txBox="1">
            <a:spLocks/>
          </p:cNvSpPr>
          <p:nvPr/>
        </p:nvSpPr>
        <p:spPr>
          <a:xfrm>
            <a:off x="136316" y="3097222"/>
            <a:ext cx="3218694" cy="4936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more than a third do use the bus at least occasionally, including for leisure…</a:t>
            </a:r>
          </a:p>
          <a:p>
            <a:pPr algn="ctr"/>
            <a:endParaRPr lang="en-GB" sz="1200" dirty="0"/>
          </a:p>
        </p:txBody>
      </p:sp>
      <p:pic>
        <p:nvPicPr>
          <p:cNvPr id="53" name="Picture 52"/>
          <p:cNvPicPr>
            <a:picLocks noChangeAspect="1"/>
          </p:cNvPicPr>
          <p:nvPr/>
        </p:nvPicPr>
        <p:blipFill rotWithShape="1">
          <a:blip r:embed="rId4"/>
          <a:srcRect l="47165" t="43381" r="26671" b="53244"/>
          <a:stretch/>
        </p:blipFill>
        <p:spPr>
          <a:xfrm>
            <a:off x="202865" y="3623034"/>
            <a:ext cx="3104082" cy="287822"/>
          </a:xfrm>
          <a:prstGeom prst="rect">
            <a:avLst/>
          </a:prstGeom>
        </p:spPr>
      </p:pic>
      <p:sp>
        <p:nvSpPr>
          <p:cNvPr id="50" name="TextBox 49"/>
          <p:cNvSpPr txBox="1"/>
          <p:nvPr/>
        </p:nvSpPr>
        <p:spPr>
          <a:xfrm>
            <a:off x="276987" y="3657992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11%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815566" y="3657992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25%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2110697" y="3657992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62%</a:t>
            </a:r>
          </a:p>
        </p:txBody>
      </p:sp>
      <p:sp>
        <p:nvSpPr>
          <p:cNvPr id="54" name="Content Placeholder 2"/>
          <p:cNvSpPr txBox="1">
            <a:spLocks/>
          </p:cNvSpPr>
          <p:nvPr/>
        </p:nvSpPr>
        <p:spPr>
          <a:xfrm>
            <a:off x="38519" y="3465565"/>
            <a:ext cx="473805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900" dirty="0">
                <a:solidFill>
                  <a:schemeClr val="tx1">
                    <a:lumMod val="75000"/>
                  </a:schemeClr>
                </a:solidFill>
              </a:rPr>
              <a:t>2%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96" b="2151"/>
          <a:stretch/>
        </p:blipFill>
        <p:spPr>
          <a:xfrm>
            <a:off x="4042438" y="1609526"/>
            <a:ext cx="2163633" cy="2486124"/>
          </a:xfrm>
          <a:prstGeom prst="rect">
            <a:avLst/>
          </a:prstGeom>
        </p:spPr>
      </p:pic>
      <p:sp>
        <p:nvSpPr>
          <p:cNvPr id="35" name="Rounded Rectangular Callout 34"/>
          <p:cNvSpPr/>
          <p:nvPr/>
        </p:nvSpPr>
        <p:spPr>
          <a:xfrm>
            <a:off x="5199616" y="1436056"/>
            <a:ext cx="1273245" cy="1019450"/>
          </a:xfrm>
          <a:prstGeom prst="wedgeRoundRectCallout">
            <a:avLst>
              <a:gd name="adj1" fmla="val 25086"/>
              <a:gd name="adj2" fmla="val 62163"/>
              <a:gd name="adj3" fmla="val 16667"/>
            </a:avLst>
          </a:prstGeom>
          <a:solidFill>
            <a:schemeClr val="bg1"/>
          </a:solidFill>
          <a:ln>
            <a:noFill/>
          </a:ln>
          <a:effectLst>
            <a:outerShdw blurRad="190500" dist="63500" dir="5400000" rotWithShape="0">
              <a:srgbClr val="000000">
                <a:alpha val="5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en-GB" sz="1200" dirty="0">
                <a:solidFill>
                  <a:schemeClr val="tx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“Following </a:t>
            </a:r>
            <a:r>
              <a:rPr lang="en-GB" sz="1200" dirty="0" err="1">
                <a:solidFill>
                  <a:schemeClr val="tx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Seend’s</a:t>
            </a:r>
            <a:r>
              <a:rPr lang="en-GB" sz="1200" dirty="0">
                <a:solidFill>
                  <a:schemeClr val="tx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lead, a Community Bus shared with other local villages.”</a:t>
            </a:r>
          </a:p>
        </p:txBody>
      </p:sp>
      <p:sp>
        <p:nvSpPr>
          <p:cNvPr id="37" name="Rounded Rectangular Callout 36"/>
          <p:cNvSpPr/>
          <p:nvPr/>
        </p:nvSpPr>
        <p:spPr>
          <a:xfrm>
            <a:off x="4145038" y="976915"/>
            <a:ext cx="1871542" cy="206879"/>
          </a:xfrm>
          <a:prstGeom prst="wedgeRoundRectCallout">
            <a:avLst>
              <a:gd name="adj1" fmla="val -14348"/>
              <a:gd name="adj2" fmla="val -92332"/>
              <a:gd name="adj3" fmla="val 16667"/>
            </a:avLst>
          </a:prstGeom>
          <a:solidFill>
            <a:schemeClr val="bg1"/>
          </a:solidFill>
          <a:ln>
            <a:noFill/>
          </a:ln>
          <a:effectLst>
            <a:outerShdw blurRad="190500" dist="63500" dir="5400000" rotWithShape="0">
              <a:srgbClr val="000000">
                <a:alpha val="5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en-GB" sz="1200" dirty="0">
                <a:solidFill>
                  <a:schemeClr val="tx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“More frequent bus service”</a:t>
            </a:r>
          </a:p>
        </p:txBody>
      </p:sp>
      <p:sp>
        <p:nvSpPr>
          <p:cNvPr id="38" name="Rounded Rectangular Callout 37"/>
          <p:cNvSpPr/>
          <p:nvPr/>
        </p:nvSpPr>
        <p:spPr>
          <a:xfrm>
            <a:off x="4330386" y="4119594"/>
            <a:ext cx="1651350" cy="660962"/>
          </a:xfrm>
          <a:prstGeom prst="wedgeRoundRectCallout">
            <a:avLst>
              <a:gd name="adj1" fmla="val -11717"/>
              <a:gd name="adj2" fmla="val -60707"/>
              <a:gd name="adj3" fmla="val 16667"/>
            </a:avLst>
          </a:prstGeom>
          <a:solidFill>
            <a:schemeClr val="bg1"/>
          </a:solidFill>
          <a:ln>
            <a:noFill/>
          </a:ln>
          <a:effectLst>
            <a:outerShdw blurRad="190500" dist="63500" dir="5400000" rotWithShape="0">
              <a:srgbClr val="000000">
                <a:alpha val="5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>
                <a:solidFill>
                  <a:schemeClr val="tx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“fear of being unable to drive, in view of poor public transport.”</a:t>
            </a:r>
          </a:p>
        </p:txBody>
      </p:sp>
      <p:sp>
        <p:nvSpPr>
          <p:cNvPr id="39" name="Rounded Rectangular Callout 38"/>
          <p:cNvSpPr/>
          <p:nvPr/>
        </p:nvSpPr>
        <p:spPr>
          <a:xfrm>
            <a:off x="3864576" y="1420455"/>
            <a:ext cx="1273245" cy="1019450"/>
          </a:xfrm>
          <a:prstGeom prst="wedgeRoundRectCallout">
            <a:avLst>
              <a:gd name="adj1" fmla="val 25086"/>
              <a:gd name="adj2" fmla="val 62163"/>
              <a:gd name="adj3" fmla="val 16667"/>
            </a:avLst>
          </a:prstGeom>
          <a:solidFill>
            <a:schemeClr val="bg1"/>
          </a:solidFill>
          <a:ln>
            <a:noFill/>
          </a:ln>
          <a:effectLst>
            <a:outerShdw blurRad="190500" dist="63500" dir="5400000" rotWithShape="0">
              <a:srgbClr val="000000">
                <a:alpha val="5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en-GB" sz="1200" dirty="0">
                <a:solidFill>
                  <a:schemeClr val="tx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“Set up Community Bus Steeple Ashton, Great Hinton &amp; Bulkington”</a:t>
            </a:r>
          </a:p>
        </p:txBody>
      </p:sp>
    </p:spTree>
    <p:extLst>
      <p:ext uri="{BB962C8B-B14F-4D97-AF65-F5344CB8AC3E}">
        <p14:creationId xmlns:p14="http://schemas.microsoft.com/office/powerpoint/2010/main" val="1111261893"/>
      </p:ext>
    </p:extLst>
  </p:cSld>
  <p:clrMapOvr>
    <a:masterClrMapping/>
  </p:clrMapOvr>
  <p:transition spd="slow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33381"/>
            <a:ext cx="6858000" cy="391272"/>
          </a:xfrm>
        </p:spPr>
        <p:txBody>
          <a:bodyPr/>
          <a:lstStyle/>
          <a:p>
            <a:pPr algn="ctr"/>
            <a:r>
              <a:rPr lang="en-GB" dirty="0"/>
              <a:t>ROADS/VERGES/BYWAYS</a:t>
            </a:r>
          </a:p>
        </p:txBody>
      </p:sp>
      <p:sp>
        <p:nvSpPr>
          <p:cNvPr id="41" name="Rectangle 40"/>
          <p:cNvSpPr/>
          <p:nvPr/>
        </p:nvSpPr>
        <p:spPr>
          <a:xfrm>
            <a:off x="126618" y="2528227"/>
            <a:ext cx="6627755" cy="81772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40000"/>
                <a:lumOff val="60000"/>
              </a:schemeClr>
            </a:solidFill>
          </a:ln>
          <a:effectLst>
            <a:outerShdw blurRad="292100" dist="127000" dir="2700000" algn="tl" rotWithShape="0">
              <a:prstClr val="black">
                <a:alpha val="64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" name="Content Placeholder 14"/>
          <p:cNvSpPr txBox="1">
            <a:spLocks/>
          </p:cNvSpPr>
          <p:nvPr/>
        </p:nvSpPr>
        <p:spPr>
          <a:xfrm>
            <a:off x="126618" y="2615636"/>
            <a:ext cx="1921574" cy="6316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50% feel negatively about the condition of roads, verges and byways</a:t>
            </a:r>
          </a:p>
          <a:p>
            <a:pPr algn="ctr"/>
            <a:endParaRPr lang="en-GB" sz="1200" dirty="0"/>
          </a:p>
        </p:txBody>
      </p:sp>
      <p:pic>
        <p:nvPicPr>
          <p:cNvPr id="43" name="Picture 42" descr="chart2038813210.png"/>
          <p:cNvPicPr>
            <a:picLocks noChangeAspect="1"/>
          </p:cNvPicPr>
          <p:nvPr/>
        </p:nvPicPr>
        <p:blipFill rotWithShape="1">
          <a:blip r:embed="rId2"/>
          <a:srcRect l="14702" t="97470" r="3897" b="571"/>
          <a:stretch/>
        </p:blipFill>
        <p:spPr>
          <a:xfrm>
            <a:off x="2049625" y="3093493"/>
            <a:ext cx="3103029" cy="150284"/>
          </a:xfrm>
          <a:prstGeom prst="rect">
            <a:avLst/>
          </a:prstGeom>
        </p:spPr>
      </p:pic>
      <p:pic>
        <p:nvPicPr>
          <p:cNvPr id="14" name="Picture 13" descr="chart2038813210.png"/>
          <p:cNvPicPr>
            <a:picLocks noChangeAspect="1"/>
          </p:cNvPicPr>
          <p:nvPr/>
        </p:nvPicPr>
        <p:blipFill rotWithShape="1">
          <a:blip r:embed="rId2"/>
          <a:srcRect l="15815" t="13024" b="83713"/>
          <a:stretch/>
        </p:blipFill>
        <p:spPr>
          <a:xfrm>
            <a:off x="2069714" y="2687402"/>
            <a:ext cx="4634567" cy="363834"/>
          </a:xfrm>
          <a:prstGeom prst="rect">
            <a:avLst/>
          </a:prstGeom>
        </p:spPr>
      </p:pic>
      <p:sp>
        <p:nvSpPr>
          <p:cNvPr id="45" name="TextBox 44"/>
          <p:cNvSpPr txBox="1"/>
          <p:nvPr/>
        </p:nvSpPr>
        <p:spPr>
          <a:xfrm>
            <a:off x="2604993" y="2766565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26%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3680489" y="2766565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20%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099646" y="2766565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38%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6208125" y="2766565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12%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2098678" y="2696141"/>
            <a:ext cx="192167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3%</a:t>
            </a:r>
          </a:p>
        </p:txBody>
      </p:sp>
      <p:sp>
        <p:nvSpPr>
          <p:cNvPr id="53" name="Rounded Rectangular Callout 52"/>
          <p:cNvSpPr/>
          <p:nvPr/>
        </p:nvSpPr>
        <p:spPr>
          <a:xfrm>
            <a:off x="4310174" y="1179153"/>
            <a:ext cx="1045253" cy="1110145"/>
          </a:xfrm>
          <a:prstGeom prst="wedgeRoundRectCallout">
            <a:avLst>
              <a:gd name="adj1" fmla="val -63792"/>
              <a:gd name="adj2" fmla="val -13826"/>
              <a:gd name="adj3" fmla="val 16667"/>
            </a:avLst>
          </a:prstGeom>
          <a:solidFill>
            <a:schemeClr val="bg1"/>
          </a:solidFill>
          <a:ln>
            <a:noFill/>
          </a:ln>
          <a:effectLst>
            <a:outerShdw blurRad="190500" dist="63500" dir="5400000" rotWithShape="0">
              <a:srgbClr val="000000">
                <a:alpha val="5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en-GB" sz="1200" dirty="0">
                <a:solidFill>
                  <a:schemeClr val="tx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“road surfaces improvement, better tree maintenance”</a:t>
            </a:r>
          </a:p>
        </p:txBody>
      </p:sp>
      <p:sp>
        <p:nvSpPr>
          <p:cNvPr id="54" name="Rounded Rectangular Callout 53"/>
          <p:cNvSpPr/>
          <p:nvPr/>
        </p:nvSpPr>
        <p:spPr>
          <a:xfrm>
            <a:off x="414670" y="1014492"/>
            <a:ext cx="2596222" cy="1110144"/>
          </a:xfrm>
          <a:prstGeom prst="wedgeRoundRectCallout">
            <a:avLst>
              <a:gd name="adj1" fmla="val 57150"/>
              <a:gd name="adj2" fmla="val 34383"/>
              <a:gd name="adj3" fmla="val 16667"/>
            </a:avLst>
          </a:prstGeom>
          <a:solidFill>
            <a:schemeClr val="bg1"/>
          </a:solidFill>
          <a:ln>
            <a:noFill/>
          </a:ln>
          <a:effectLst>
            <a:outerShdw blurRad="190500" dist="63500" dir="5400000" rotWithShape="0">
              <a:srgbClr val="000000">
                <a:alpha val="5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en-GB" sz="1200" dirty="0">
                <a:solidFill>
                  <a:schemeClr val="tx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“Better maintenance of Main Street road surfaces, reinforcement of stream bank </a:t>
            </a:r>
            <a:r>
              <a:rPr lang="en-GB" sz="1200" dirty="0" err="1">
                <a:solidFill>
                  <a:schemeClr val="tx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Longleaze</a:t>
            </a:r>
            <a:r>
              <a:rPr lang="en-GB" sz="1200" dirty="0">
                <a:solidFill>
                  <a:schemeClr val="tx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Farm -</a:t>
            </a:r>
            <a:r>
              <a:rPr lang="en-GB" sz="1200" dirty="0" err="1">
                <a:solidFill>
                  <a:schemeClr val="tx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Towmead</a:t>
            </a:r>
            <a:r>
              <a:rPr lang="en-GB" sz="1200" dirty="0">
                <a:solidFill>
                  <a:schemeClr val="tx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Lane”</a:t>
            </a:r>
          </a:p>
        </p:txBody>
      </p:sp>
      <p:sp>
        <p:nvSpPr>
          <p:cNvPr id="55" name="Rounded Rectangular Callout 54"/>
          <p:cNvSpPr/>
          <p:nvPr/>
        </p:nvSpPr>
        <p:spPr>
          <a:xfrm>
            <a:off x="3010892" y="3721634"/>
            <a:ext cx="2796681" cy="1296932"/>
          </a:xfrm>
          <a:prstGeom prst="wedgeRoundRectCallout">
            <a:avLst>
              <a:gd name="adj1" fmla="val -63178"/>
              <a:gd name="adj2" fmla="val 15606"/>
              <a:gd name="adj3" fmla="val 16667"/>
            </a:avLst>
          </a:prstGeom>
          <a:solidFill>
            <a:schemeClr val="bg1"/>
          </a:solidFill>
          <a:ln>
            <a:noFill/>
          </a:ln>
          <a:effectLst>
            <a:outerShdw blurRad="190500" dist="63500" dir="5400000" rotWithShape="0">
              <a:srgbClr val="000000">
                <a:alpha val="5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en-GB" sz="1200" dirty="0">
                <a:solidFill>
                  <a:schemeClr val="tx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“Proper accessible footpath between Steeple Ashton &amp; Keevil, so children could walk to school and villagers could walk to shop &amp; pub, even when muddy or when cows are out.”</a:t>
            </a:r>
          </a:p>
        </p:txBody>
      </p:sp>
    </p:spTree>
    <p:extLst>
      <p:ext uri="{BB962C8B-B14F-4D97-AF65-F5344CB8AC3E}">
        <p14:creationId xmlns:p14="http://schemas.microsoft.com/office/powerpoint/2010/main" val="1420369091"/>
      </p:ext>
    </p:extLst>
  </p:cSld>
  <p:clrMapOvr>
    <a:masterClrMapping/>
  </p:clrMapOvr>
  <p:transition spd="slow"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Rectangle 54"/>
          <p:cNvSpPr/>
          <p:nvPr/>
        </p:nvSpPr>
        <p:spPr>
          <a:xfrm>
            <a:off x="103627" y="3348988"/>
            <a:ext cx="6627755" cy="1423706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40000"/>
                <a:lumOff val="60000"/>
              </a:schemeClr>
            </a:solidFill>
          </a:ln>
          <a:effectLst>
            <a:outerShdw blurRad="292100" dist="127000" dir="2700000" algn="tl" rotWithShape="0">
              <a:prstClr val="black">
                <a:alpha val="64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4" name="Rectangle 53"/>
          <p:cNvSpPr/>
          <p:nvPr/>
        </p:nvSpPr>
        <p:spPr>
          <a:xfrm>
            <a:off x="1785268" y="1332166"/>
            <a:ext cx="3240903" cy="156240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40000"/>
                <a:lumOff val="60000"/>
              </a:schemeClr>
            </a:solidFill>
          </a:ln>
          <a:effectLst>
            <a:outerShdw blurRad="292100" dist="127000" dir="2700000" algn="tl" rotWithShape="0">
              <a:prstClr val="black">
                <a:alpha val="64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HOUSING/DEVELOPMENT</a:t>
            </a:r>
            <a:endParaRPr dirty="0"/>
          </a:p>
        </p:txBody>
      </p:sp>
      <p:pic>
        <p:nvPicPr>
          <p:cNvPr id="4" name="Picture 3" descr="chart2144855360.png"/>
          <p:cNvPicPr>
            <a:picLocks noChangeAspect="1"/>
          </p:cNvPicPr>
          <p:nvPr/>
        </p:nvPicPr>
        <p:blipFill rotWithShape="1">
          <a:blip r:embed="rId2"/>
          <a:srcRect l="15223" t="21582" b="57672"/>
          <a:stretch/>
        </p:blipFill>
        <p:spPr>
          <a:xfrm>
            <a:off x="1845334" y="2190006"/>
            <a:ext cx="3077504" cy="32518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71290" y="2457742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17%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02528" y="2452119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182197" y="2503747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59%</a:t>
            </a:r>
          </a:p>
        </p:txBody>
      </p:sp>
      <p:pic>
        <p:nvPicPr>
          <p:cNvPr id="13" name="Picture 12" descr="chart2144855360.png"/>
          <p:cNvPicPr>
            <a:picLocks noChangeAspect="1"/>
          </p:cNvPicPr>
          <p:nvPr/>
        </p:nvPicPr>
        <p:blipFill rotWithShape="1">
          <a:blip r:embed="rId2"/>
          <a:srcRect l="15223" t="79974" r="4088" b="3478"/>
          <a:stretch/>
        </p:blipFill>
        <p:spPr>
          <a:xfrm>
            <a:off x="1853553" y="2532421"/>
            <a:ext cx="3038615" cy="262285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2175106" y="2248018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59%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169088" y="2243327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57%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289322" y="2238636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50%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830716" y="2282986"/>
            <a:ext cx="296660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9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14%</a:t>
            </a:r>
          </a:p>
        </p:txBody>
      </p:sp>
      <p:sp>
        <p:nvSpPr>
          <p:cNvPr id="21" name="Content Placeholder 14"/>
          <p:cNvSpPr txBox="1">
            <a:spLocks/>
          </p:cNvSpPr>
          <p:nvPr/>
        </p:nvSpPr>
        <p:spPr>
          <a:xfrm>
            <a:off x="2000048" y="1508938"/>
            <a:ext cx="2759407" cy="40789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Respondents recognise the need for smaller and more affordable homes in Keevil</a:t>
            </a:r>
          </a:p>
          <a:p>
            <a:pPr algn="ctr"/>
            <a:endParaRPr lang="en-GB" sz="1200" dirty="0"/>
          </a:p>
        </p:txBody>
      </p:sp>
      <p:pic>
        <p:nvPicPr>
          <p:cNvPr id="27" name="Picture 26" descr="chart2039309190.png"/>
          <p:cNvPicPr>
            <a:picLocks noChangeAspect="1"/>
          </p:cNvPicPr>
          <p:nvPr/>
        </p:nvPicPr>
        <p:blipFill rotWithShape="1">
          <a:blip r:embed="rId3"/>
          <a:srcRect l="15488" t="7553" b="73733"/>
          <a:stretch/>
        </p:blipFill>
        <p:spPr>
          <a:xfrm>
            <a:off x="163119" y="4129182"/>
            <a:ext cx="3121920" cy="349238"/>
          </a:xfrm>
          <a:prstGeom prst="rect">
            <a:avLst/>
          </a:prstGeom>
        </p:spPr>
      </p:pic>
      <p:pic>
        <p:nvPicPr>
          <p:cNvPr id="28" name="Picture 27" descr="chart2039309190.png"/>
          <p:cNvPicPr>
            <a:picLocks noChangeAspect="1"/>
          </p:cNvPicPr>
          <p:nvPr/>
        </p:nvPicPr>
        <p:blipFill rotWithShape="1">
          <a:blip r:embed="rId3"/>
          <a:srcRect l="15488" t="89611" r="1626" b="2934"/>
          <a:stretch/>
        </p:blipFill>
        <p:spPr>
          <a:xfrm>
            <a:off x="1954128" y="4531779"/>
            <a:ext cx="3072043" cy="137227"/>
          </a:xfrm>
          <a:prstGeom prst="rect">
            <a:avLst/>
          </a:prstGeom>
        </p:spPr>
      </p:pic>
      <p:pic>
        <p:nvPicPr>
          <p:cNvPr id="29" name="Picture 28" descr="chart2039309190.png"/>
          <p:cNvPicPr>
            <a:picLocks noChangeAspect="1"/>
          </p:cNvPicPr>
          <p:nvPr/>
        </p:nvPicPr>
        <p:blipFill rotWithShape="1">
          <a:blip r:embed="rId3"/>
          <a:srcRect l="15488" t="41805" b="39709"/>
          <a:stretch/>
        </p:blipFill>
        <p:spPr>
          <a:xfrm>
            <a:off x="3515876" y="4130188"/>
            <a:ext cx="3121920" cy="34498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4143991" y="4186461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52%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390893" y="4185286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28%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048974" y="4185286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14%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478508" y="4196646"/>
            <a:ext cx="405899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800" dirty="0">
                <a:latin typeface="Arial" panose="020B0604020202020204" pitchFamily="34" charset="0"/>
                <a:cs typeface="Arial" panose="020B0604020202020204" pitchFamily="34" charset="0"/>
              </a:rPr>
              <a:t>5%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563938" y="4295957"/>
            <a:ext cx="162898" cy="12322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800" dirty="0">
                <a:latin typeface="Arial" panose="020B0604020202020204" pitchFamily="34" charset="0"/>
                <a:cs typeface="Arial" panose="020B0604020202020204" pitchFamily="34" charset="0"/>
              </a:rPr>
              <a:t>1%</a:t>
            </a:r>
          </a:p>
        </p:txBody>
      </p:sp>
      <p:sp>
        <p:nvSpPr>
          <p:cNvPr id="42" name="Content Placeholder 14"/>
          <p:cNvSpPr txBox="1">
            <a:spLocks/>
          </p:cNvSpPr>
          <p:nvPr/>
        </p:nvSpPr>
        <p:spPr>
          <a:xfrm>
            <a:off x="147382" y="3408807"/>
            <a:ext cx="3218694" cy="40789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</a:pPr>
            <a:r>
              <a:rPr lang="en-GB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90% of respondents believe any future development should be in keeping with the existing landscape and character setting…</a:t>
            </a:r>
          </a:p>
          <a:p>
            <a:pPr algn="ctr">
              <a:spcBef>
                <a:spcPts val="0"/>
              </a:spcBef>
            </a:pPr>
            <a:endParaRPr lang="en-GB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791234" y="4198635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61%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2320771" y="4197460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29%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2955760" y="4158778"/>
            <a:ext cx="162898" cy="12322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5%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3126633" y="4241141"/>
            <a:ext cx="162898" cy="12322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800" dirty="0">
                <a:latin typeface="Arial" panose="020B0604020202020204" pitchFamily="34" charset="0"/>
                <a:cs typeface="Arial" panose="020B0604020202020204" pitchFamily="34" charset="0"/>
              </a:rPr>
              <a:t>4%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3223525" y="4332849"/>
            <a:ext cx="162898" cy="12322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800" dirty="0">
                <a:latin typeface="Arial" panose="020B0604020202020204" pitchFamily="34" charset="0"/>
                <a:cs typeface="Arial" panose="020B0604020202020204" pitchFamily="34" charset="0"/>
              </a:rPr>
              <a:t>1%</a:t>
            </a:r>
          </a:p>
        </p:txBody>
      </p:sp>
      <p:sp>
        <p:nvSpPr>
          <p:cNvPr id="48" name="Content Placeholder 14"/>
          <p:cNvSpPr txBox="1">
            <a:spLocks/>
          </p:cNvSpPr>
          <p:nvPr/>
        </p:nvSpPr>
        <p:spPr>
          <a:xfrm>
            <a:off x="3540416" y="3408807"/>
            <a:ext cx="3218694" cy="40789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</a:pPr>
            <a:r>
              <a:rPr lang="en-GB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 and 80% of respondents agree we should strengthen our existing protection for the conservation of our landscape </a:t>
            </a:r>
          </a:p>
          <a:p>
            <a:pPr algn="ctr">
              <a:spcBef>
                <a:spcPts val="0"/>
              </a:spcBef>
            </a:pPr>
            <a:endParaRPr lang="en-GB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CFDEBAA-CC46-490F-BD35-7F14D7781D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882" y="679207"/>
            <a:ext cx="1573724" cy="135761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A2863E6-E0C8-4D36-A009-F6CE17EF32F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61647" y="1638260"/>
            <a:ext cx="1956986" cy="188992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1D41C189-E531-4FEA-B403-5D05F23251C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48811" y="904198"/>
            <a:ext cx="1902117" cy="1950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5719288"/>
      </p:ext>
    </p:extLst>
  </p:cSld>
  <p:clrMapOvr>
    <a:masterClrMapping/>
  </p:clrMapOvr>
  <p:transition spd="slow">
    <p:wip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ACTION AND NEXT STEPS</a:t>
            </a:r>
          </a:p>
        </p:txBody>
      </p:sp>
      <p:sp>
        <p:nvSpPr>
          <p:cNvPr id="11" name="Content Placeholder 14"/>
          <p:cNvSpPr>
            <a:spLocks noGrp="1"/>
          </p:cNvSpPr>
          <p:nvPr>
            <p:ph idx="1"/>
          </p:nvPr>
        </p:nvSpPr>
        <p:spPr>
          <a:xfrm>
            <a:off x="398298" y="724653"/>
            <a:ext cx="6092260" cy="4315179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GB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Actions: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	Traffic plan/school traffic 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	Termly meeting with the school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	Footpaths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	Liaising with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Seend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PC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GB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Next steps:</a:t>
            </a:r>
          </a:p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Monday July 1</a:t>
            </a:r>
            <a:r>
              <a:rPr lang="en-GB" sz="18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after the Parish Council Meeting:</a:t>
            </a:r>
          </a:p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Feedback, Q &amp; A and working groups structure</a:t>
            </a:r>
          </a:p>
          <a:p>
            <a:pPr algn="ctr">
              <a:spcBef>
                <a:spcPts val="0"/>
              </a:spcBef>
              <a:spcAft>
                <a:spcPts val="600"/>
              </a:spcAft>
            </a:pPr>
            <a:endParaRPr lang="en-GB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Access a PDF of the full data: 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https://keevilvillage.com/parish-council/future-of-keevil-survey/</a:t>
            </a:r>
            <a:endParaRPr lang="en-GB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6863089"/>
      </p:ext>
    </p:extLst>
  </p:cSld>
  <p:clrMapOvr>
    <a:masterClrMapping/>
  </p:clrMapOvr>
  <p:transition spd="slow">
    <p:wipe/>
  </p:transition>
</p:sld>
</file>

<file path=ppt/theme/theme1.xml><?xml version="1.0" encoding="utf-8"?>
<a:theme xmlns:a="http://schemas.openxmlformats.org/drawingml/2006/main" name="SM-template-20140529">
  <a:themeElements>
    <a:clrScheme name="Custom 1">
      <a:dk1>
        <a:srgbClr val="333333"/>
      </a:dk1>
      <a:lt1>
        <a:sysClr val="window" lastClr="FFFFFF"/>
      </a:lt1>
      <a:dk2>
        <a:srgbClr val="666666"/>
      </a:dk2>
      <a:lt2>
        <a:srgbClr val="EEECE1"/>
      </a:lt2>
      <a:accent1>
        <a:srgbClr val="8BAB42"/>
      </a:accent1>
      <a:accent2>
        <a:srgbClr val="CCCCCC"/>
      </a:accent2>
      <a:accent3>
        <a:srgbClr val="60574C"/>
      </a:accent3>
      <a:accent4>
        <a:srgbClr val="31859C"/>
      </a:accent4>
      <a:accent5>
        <a:srgbClr val="A8BC33"/>
      </a:accent5>
      <a:accent6>
        <a:srgbClr val="FFFFFF"/>
      </a:accent6>
      <a:hlink>
        <a:srgbClr val="31859C"/>
      </a:hlink>
      <a:folHlink>
        <a:srgbClr val="31859C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Data slides">
  <a:themeElements>
    <a:clrScheme name="Custom 1">
      <a:dk1>
        <a:srgbClr val="333333"/>
      </a:dk1>
      <a:lt1>
        <a:sysClr val="window" lastClr="FFFFFF"/>
      </a:lt1>
      <a:dk2>
        <a:srgbClr val="666666"/>
      </a:dk2>
      <a:lt2>
        <a:srgbClr val="EEECE1"/>
      </a:lt2>
      <a:accent1>
        <a:srgbClr val="8BAB42"/>
      </a:accent1>
      <a:accent2>
        <a:srgbClr val="CCCCCC"/>
      </a:accent2>
      <a:accent3>
        <a:srgbClr val="60574C"/>
      </a:accent3>
      <a:accent4>
        <a:srgbClr val="31859C"/>
      </a:accent4>
      <a:accent5>
        <a:srgbClr val="A8BC33"/>
      </a:accent5>
      <a:accent6>
        <a:srgbClr val="FFFFFF"/>
      </a:accent6>
      <a:hlink>
        <a:srgbClr val="31859C"/>
      </a:hlink>
      <a:folHlink>
        <a:srgbClr val="31859C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Response Summary">
  <a:themeElements>
    <a:clrScheme name="Custom 1">
      <a:dk1>
        <a:srgbClr val="333333"/>
      </a:dk1>
      <a:lt1>
        <a:sysClr val="window" lastClr="FFFFFF"/>
      </a:lt1>
      <a:dk2>
        <a:srgbClr val="666666"/>
      </a:dk2>
      <a:lt2>
        <a:srgbClr val="EEECE1"/>
      </a:lt2>
      <a:accent1>
        <a:srgbClr val="8BAB42"/>
      </a:accent1>
      <a:accent2>
        <a:srgbClr val="CCCCCC"/>
      </a:accent2>
      <a:accent3>
        <a:srgbClr val="60574C"/>
      </a:accent3>
      <a:accent4>
        <a:srgbClr val="31859C"/>
      </a:accent4>
      <a:accent5>
        <a:srgbClr val="A8BC33"/>
      </a:accent5>
      <a:accent6>
        <a:srgbClr val="FFFFFF"/>
      </a:accent6>
      <a:hlink>
        <a:srgbClr val="31859C"/>
      </a:hlink>
      <a:folHlink>
        <a:srgbClr val="31859C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SM-template-20140529.potx</Template>
  <TotalTime>2712</TotalTime>
  <Words>634</Words>
  <Application>Microsoft Macintosh PowerPoint</Application>
  <PresentationFormat>Custom</PresentationFormat>
  <Paragraphs>147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Arial</vt:lpstr>
      <vt:lpstr>Calibri</vt:lpstr>
      <vt:lpstr>Helvetica Neue</vt:lpstr>
      <vt:lpstr>Times New Roman</vt:lpstr>
      <vt:lpstr>SM-template-20140529</vt:lpstr>
      <vt:lpstr>Data slides</vt:lpstr>
      <vt:lpstr>Response Summary</vt:lpstr>
      <vt:lpstr>PowerPoint Presentation</vt:lpstr>
      <vt:lpstr>PowerPoint Presentation</vt:lpstr>
      <vt:lpstr>PowerPoint Presentation</vt:lpstr>
      <vt:lpstr>THE KEY THEMES</vt:lpstr>
      <vt:lpstr>PARKING</vt:lpstr>
      <vt:lpstr>TRAFFIC SPEED/VOLUME</vt:lpstr>
      <vt:lpstr>TRANSPORT/BUS</vt:lpstr>
      <vt:lpstr>ROADS/VERGES/BYWAYS</vt:lpstr>
      <vt:lpstr>HOUSING/DEVELOPMENT</vt:lpstr>
      <vt:lpstr>ACTION AND NEXT STEPS</vt:lpstr>
    </vt:vector>
  </TitlesOfParts>
  <Company>SurveyMonkey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Melissa Clarke</dc:creator>
  <cp:lastModifiedBy>Simon Newton</cp:lastModifiedBy>
  <cp:revision>167</cp:revision>
  <cp:lastPrinted>2019-05-03T14:38:19Z</cp:lastPrinted>
  <dcterms:created xsi:type="dcterms:W3CDTF">2014-01-30T23:18:11Z</dcterms:created>
  <dcterms:modified xsi:type="dcterms:W3CDTF">2019-05-09T08:26:42Z</dcterms:modified>
</cp:coreProperties>
</file>