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slideLayouts/slideLayout5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notesSlides/notesSlide3.xml" ContentType="application/vnd.openxmlformats-officedocument.presentationml.notesSlid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  <p:sldMasterId id="2147483659" r:id="rId2"/>
    <p:sldMasterId id="2147483664" r:id="rId3"/>
  </p:sldMasterIdLst>
  <p:notesMasterIdLst>
    <p:notesMasterId r:id="rId21"/>
  </p:notesMasterIdLst>
  <p:handoutMasterIdLst>
    <p:handoutMasterId r:id="rId22"/>
  </p:handoutMasterIdLst>
  <p:sldIdLst>
    <p:sldId id="352" r:id="rId4"/>
    <p:sldId id="356" r:id="rId5"/>
    <p:sldId id="348" r:id="rId6"/>
    <p:sldId id="358" r:id="rId7"/>
    <p:sldId id="349" r:id="rId8"/>
    <p:sldId id="360" r:id="rId9"/>
    <p:sldId id="362" r:id="rId10"/>
    <p:sldId id="361" r:id="rId11"/>
    <p:sldId id="291" r:id="rId12"/>
    <p:sldId id="363" r:id="rId13"/>
    <p:sldId id="364" r:id="rId14"/>
    <p:sldId id="365" r:id="rId15"/>
    <p:sldId id="367" r:id="rId16"/>
    <p:sldId id="368" r:id="rId17"/>
    <p:sldId id="370" r:id="rId18"/>
    <p:sldId id="258" r:id="rId19"/>
    <p:sldId id="357" r:id="rId20"/>
  </p:sldIdLst>
  <p:sldSz cx="6858000" cy="5143500"/>
  <p:notesSz cx="6858000" cy="994568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439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66"/>
    <a:srgbClr val="FF99FF"/>
    <a:srgbClr val="CC00FF"/>
    <a:srgbClr val="CCCC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889" autoAdjust="0"/>
    <p:restoredTop sz="96866" autoAdjust="0"/>
  </p:normalViewPr>
  <p:slideViewPr>
    <p:cSldViewPr snapToGrid="0" snapToObjects="1">
      <p:cViewPr varScale="1">
        <p:scale>
          <a:sx n="165" d="100"/>
          <a:sy n="165" d="100"/>
        </p:scale>
        <p:origin x="1602" y="54"/>
      </p:cViewPr>
      <p:guideLst>
        <p:guide orient="horz" pos="1439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32" d="100"/>
        <a:sy n="132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viewProps" Target="view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presProps" Target="pres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handoutMaster" Target="handoutMasters/handout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2.0325933441224715E-3"/>
          <c:y val="1.0397630679256076E-2"/>
          <c:w val="0.9904378083138089"/>
          <c:h val="0.95276514437059401"/>
        </c:manualLayout>
      </c:layout>
      <c:pieChart>
        <c:varyColors val="1"/>
        <c:ser>
          <c:idx val="0"/>
          <c:order val="0"/>
          <c:dPt>
            <c:idx val="0"/>
            <c:bubble3D val="0"/>
            <c:spPr>
              <a:solidFill>
                <a:srgbClr val="00B0F0"/>
              </a:solidFill>
              <a:ln w="19050">
                <a:solidFill>
                  <a:schemeClr val="bg1"/>
                </a:solidFill>
              </a:ln>
              <a:effectLst/>
            </c:spPr>
          </c:dPt>
          <c:dPt>
            <c:idx val="1"/>
            <c:bubble3D val="0"/>
            <c:spPr>
              <a:solidFill>
                <a:srgbClr val="FF99FF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5">
                  <a:lumMod val="40000"/>
                  <a:lumOff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dLbl>
              <c:idx val="0"/>
              <c:layout>
                <c:manualLayout>
                  <c:x val="-0.14874320153795415"/>
                  <c:y val="-0.21535120845921449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100" b="1" i="0" u="none" strike="noStrike" kern="1200" baseline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defRPr>
                    </a:pPr>
                    <a:r>
                      <a:rPr lang="en-US" dirty="0" smtClean="0"/>
                      <a:t>Owned</a:t>
                    </a:r>
                    <a:r>
                      <a:rPr lang="en-US" baseline="0" dirty="0" smtClean="0"/>
                      <a:t> </a:t>
                    </a:r>
                    <a:fld id="{42961FD4-5C94-4A97-9F38-F99EDFADF6A2}" type="PERCENTAGE">
                      <a:rPr lang="en-US" smtClean="0"/>
                      <a:pPr>
                        <a:defRPr sz="110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pPr>
                      <a:t>[PERCENTAGE]</a:t>
                    </a:fld>
                    <a:endParaRPr lang="en-US" baseline="0" dirty="0" smtClean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00" b="1" i="0" u="none" strike="noStrike" kern="1200" baseline="0">
                      <a:solidFill>
                        <a:schemeClr val="bg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n-US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7169112252844474"/>
                      <c:h val="0.19575508954840748"/>
                    </c:manualLayout>
                  </c15:layout>
                  <c15:dlblFieldTable/>
                  <c15:showDataLabelsRange val="0"/>
                </c:ext>
              </c:extLst>
            </c:dLbl>
            <c:dLbl>
              <c:idx val="1"/>
              <c:layout>
                <c:manualLayout>
                  <c:x val="0.21171385826593916"/>
                  <c:y val="3.8003154433979024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800" b="1" i="0" u="none" strike="noStrike" kern="1200" baseline="0">
                        <a:solidFill>
                          <a:schemeClr val="accent2">
                            <a:lumMod val="50000"/>
                          </a:schemeClr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defRPr>
                    </a:pPr>
                    <a:r>
                      <a:rPr lang="en-US" sz="800" dirty="0" smtClean="0">
                        <a:solidFill>
                          <a:schemeClr val="accent2">
                            <a:lumMod val="50000"/>
                          </a:schemeClr>
                        </a:solidFill>
                      </a:rPr>
                      <a:t>Rented 9%</a:t>
                    </a:r>
                    <a:endParaRPr lang="en-US" sz="800" dirty="0">
                      <a:solidFill>
                        <a:schemeClr val="accent2">
                          <a:lumMod val="50000"/>
                        </a:schemeClr>
                      </a:solidFill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800" b="1" i="0" u="none" strike="noStrike" kern="1200" baseline="0">
                      <a:solidFill>
                        <a:schemeClr val="accent2">
                          <a:lumMod val="50000"/>
                        </a:schemeClr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n-US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3678674931623492"/>
                      <c:h val="0.2254988349821298"/>
                    </c:manualLayout>
                  </c15:layout>
                </c:ext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-0.29658241312996031"/>
                  <c:y val="-9.9680668661064939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00" b="1" i="0" u="none" strike="noStrike" kern="1200" baseline="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n-US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-0.31141153378645831"/>
                  <c:y val="-0.16915063828985646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00" b="1" i="0" u="none" strike="noStrike" kern="1200" baseline="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n-US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val>
            <c:numRef>
              <c:f>Sheet1!$B$2:$B$6</c:f>
              <c:numCache>
                <c:formatCode>0%</c:formatCode>
                <c:ptCount val="5"/>
                <c:pt idx="0">
                  <c:v>0.9</c:v>
                </c:pt>
                <c:pt idx="1">
                  <c:v>0.09</c:v>
                </c:pt>
                <c:pt idx="2">
                  <c:v>0.01</c:v>
                </c:pt>
              </c:numCache>
            </c:numRef>
          </c:val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Sheet1!$B$1</c15:sqref>
                        </c15:formulaRef>
                      </c:ext>
                    </c:extLst>
                    <c:strCache>
                      <c:ptCount val="1"/>
                      <c:pt idx="0">
                        <c:v>Column1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strRef>
                    <c:extLst>
                      <c:ext uri="{02D57815-91ED-43cb-92C2-25804820EDAC}">
                        <c15:formulaRef>
                          <c15:sqref>Sheet1!$A$2:$A$6</c15:sqref>
                        </c15:formulaRef>
                      </c:ext>
                    </c:extLst>
                    <c:strCache>
                      <c:ptCount val="3"/>
                      <c:pt idx="0">
                        <c:v>Owned</c:v>
                      </c:pt>
                      <c:pt idx="1">
                        <c:v>Rented</c:v>
                      </c:pt>
                      <c:pt idx="2">
                        <c:v>Other</c:v>
                      </c:pt>
                    </c:strCache>
                  </c:strRef>
                </c15:cat>
              </c15:filteredCategoryTitle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2.0325933441224715E-3"/>
          <c:y val="1.0397630679256076E-2"/>
          <c:w val="0.9904378083138089"/>
          <c:h val="0.95276514437059401"/>
        </c:manualLayout>
      </c:layout>
      <c:pieChart>
        <c:varyColors val="1"/>
        <c:ser>
          <c:idx val="0"/>
          <c:order val="0"/>
          <c:dPt>
            <c:idx val="0"/>
            <c:bubble3D val="0"/>
            <c:spPr>
              <a:solidFill>
                <a:srgbClr val="00B0F0"/>
              </a:solidFill>
              <a:ln w="19050">
                <a:solidFill>
                  <a:schemeClr val="bg1"/>
                </a:solidFill>
              </a:ln>
              <a:effectLst/>
            </c:spPr>
          </c:dPt>
          <c:dPt>
            <c:idx val="1"/>
            <c:bubble3D val="0"/>
            <c:spPr>
              <a:solidFill>
                <a:srgbClr val="FF99FF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5">
                  <a:lumMod val="40000"/>
                  <a:lumOff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dLbl>
              <c:idx val="0"/>
              <c:layout>
                <c:manualLayout>
                  <c:x val="-0.16594768397701096"/>
                  <c:y val="-0.22318792824279776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100" b="1" i="0" u="none" strike="noStrike" kern="1200" baseline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defRPr>
                    </a:pPr>
                    <a:r>
                      <a:rPr lang="en-US" dirty="0" smtClean="0"/>
                      <a:t>House</a:t>
                    </a:r>
                    <a:r>
                      <a:rPr lang="en-US" baseline="0" dirty="0" smtClean="0"/>
                      <a:t> </a:t>
                    </a:r>
                    <a:fld id="{42961FD4-5C94-4A97-9F38-F99EDFADF6A2}" type="PERCENTAGE">
                      <a:rPr lang="en-US" smtClean="0"/>
                      <a:pPr>
                        <a:defRPr sz="110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pPr>
                      <a:t>[PERCENTAGE]</a:t>
                    </a:fld>
                    <a:endParaRPr lang="en-US" baseline="0" dirty="0" smtClean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00" b="1" i="0" u="none" strike="noStrike" kern="1200" baseline="0">
                      <a:solidFill>
                        <a:schemeClr val="bg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n-US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65064902818203141"/>
                      <c:h val="0.19575508954840748"/>
                    </c:manualLayout>
                  </c15:layout>
                  <c15:dlblFieldTable/>
                  <c15:showDataLabelsRange val="0"/>
                </c:ext>
              </c:extLst>
            </c:dLbl>
            <c:dLbl>
              <c:idx val="1"/>
              <c:layout>
                <c:manualLayout>
                  <c:x val="8.3539755895520151E-2"/>
                  <c:y val="0.19293853008137166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0">
                    <a:noAutofit/>
                  </a:bodyPr>
                  <a:lstStyle/>
                  <a:p>
                    <a:pPr algn="l">
                      <a:defRPr sz="800" b="1" i="0" u="none" strike="noStrike" kern="1200" baseline="0">
                        <a:solidFill>
                          <a:schemeClr val="accent2">
                            <a:lumMod val="50000"/>
                          </a:schemeClr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defRPr>
                    </a:pPr>
                    <a:r>
                      <a:rPr lang="en-US" sz="800" dirty="0" smtClean="0">
                        <a:solidFill>
                          <a:schemeClr val="accent2">
                            <a:lumMod val="50000"/>
                          </a:schemeClr>
                        </a:solidFill>
                      </a:rPr>
                      <a:t>Bungalow 18%</a:t>
                    </a:r>
                    <a:endParaRPr lang="en-US" sz="800" dirty="0">
                      <a:solidFill>
                        <a:schemeClr val="accent2">
                          <a:lumMod val="50000"/>
                        </a:schemeClr>
                      </a:solidFill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noAutofit/>
                </a:bodyPr>
                <a:lstStyle/>
                <a:p>
                  <a:pPr algn="l">
                    <a:defRPr sz="800" b="1" i="0" u="none" strike="noStrike" kern="1200" baseline="0">
                      <a:solidFill>
                        <a:schemeClr val="accent2">
                          <a:lumMod val="50000"/>
                        </a:schemeClr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n-US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43556403554866135"/>
                      <c:h val="0.2254986329124955"/>
                    </c:manualLayout>
                  </c15:layout>
                </c:ext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3.2534489223410873E-2"/>
                  <c:y val="7.8367197835831209E-3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800" b="1" i="0" u="none" strike="noStrike" kern="1200" baseline="0">
                        <a:solidFill>
                          <a:schemeClr val="accent2">
                            <a:lumMod val="50000"/>
                          </a:schemeClr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defRPr>
                    </a:pPr>
                    <a:r>
                      <a:rPr lang="en-US" sz="800" dirty="0" smtClean="0">
                        <a:solidFill>
                          <a:schemeClr val="accent2">
                            <a:lumMod val="50000"/>
                          </a:schemeClr>
                        </a:solidFill>
                      </a:rPr>
                      <a:t>Flat </a:t>
                    </a:r>
                    <a:fld id="{A939B8AD-E8B1-46F0-8BB3-92F0B61B00C1}" type="PERCENTAGE">
                      <a:rPr lang="en-US" sz="800" smtClean="0">
                        <a:solidFill>
                          <a:schemeClr val="accent2">
                            <a:lumMod val="50000"/>
                          </a:schemeClr>
                        </a:solidFill>
                      </a:rPr>
                      <a:pPr>
                        <a:defRPr sz="800" b="1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pPr>
                      <a:t>[PERCENTAGE]</a:t>
                    </a:fld>
                    <a:endParaRPr lang="en-US" sz="800" dirty="0" smtClean="0">
                      <a:solidFill>
                        <a:schemeClr val="accent2">
                          <a:lumMod val="50000"/>
                        </a:schemeClr>
                      </a:solidFill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800" b="1" i="0" u="none" strike="noStrike" kern="1200" baseline="0">
                      <a:solidFill>
                        <a:schemeClr val="accent2">
                          <a:lumMod val="50000"/>
                        </a:schemeClr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n-US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2464197780159104"/>
                      <c:h val="0.15425213232971316"/>
                    </c:manualLayout>
                  </c15:layout>
                  <c15:dlblFieldTable/>
                  <c15:showDataLabelsRange val="0"/>
                </c:ext>
              </c:extLst>
            </c:dLbl>
            <c:dLbl>
              <c:idx val="4"/>
              <c:layout>
                <c:manualLayout>
                  <c:x val="-0.31141153378645831"/>
                  <c:y val="-0.16915063828985646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00" b="1" i="0" u="none" strike="noStrike" kern="1200" baseline="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n-US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val>
            <c:numRef>
              <c:f>Sheet1!$B$2:$B$6</c:f>
              <c:numCache>
                <c:formatCode>0%</c:formatCode>
                <c:ptCount val="5"/>
                <c:pt idx="0">
                  <c:v>0.78</c:v>
                </c:pt>
                <c:pt idx="1">
                  <c:v>0.18</c:v>
                </c:pt>
                <c:pt idx="2">
                  <c:v>0.02</c:v>
                </c:pt>
                <c:pt idx="3">
                  <c:v>0.02</c:v>
                </c:pt>
              </c:numCache>
            </c:numRef>
          </c:val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Sheet1!$B$1</c15:sqref>
                        </c15:formulaRef>
                      </c:ext>
                    </c:extLst>
                    <c:strCache>
                      <c:ptCount val="1"/>
                      <c:pt idx="0">
                        <c:v>Column1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strRef>
                    <c:extLst>
                      <c:ext uri="{02D57815-91ED-43cb-92C2-25804820EDAC}">
                        <c15:formulaRef>
                          <c15:sqref>Sheet1!$A$2:$A$6</c15:sqref>
                        </c15:formulaRef>
                      </c:ext>
                    </c:extLst>
                    <c:strCache>
                      <c:ptCount val="4"/>
                      <c:pt idx="0">
                        <c:v>House</c:v>
                      </c:pt>
                      <c:pt idx="1">
                        <c:v>Bungalow</c:v>
                      </c:pt>
                      <c:pt idx="2">
                        <c:v>Flat/apartment</c:v>
                      </c:pt>
                      <c:pt idx="3">
                        <c:v>Other</c:v>
                      </c:pt>
                    </c:strCache>
                  </c:strRef>
                </c15:cat>
              </c15:filteredCategoryTitle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2.0325933441224715E-3"/>
          <c:y val="1.0397630679256076E-2"/>
          <c:w val="0.9904378083138089"/>
          <c:h val="0.95276514437059401"/>
        </c:manualLayout>
      </c:layout>
      <c:pieChart>
        <c:varyColors val="1"/>
        <c:ser>
          <c:idx val="0"/>
          <c:order val="0"/>
          <c:dPt>
            <c:idx val="0"/>
            <c:bubble3D val="0"/>
            <c:spPr>
              <a:solidFill>
                <a:srgbClr val="00B0F0"/>
              </a:solidFill>
              <a:ln w="19050">
                <a:solidFill>
                  <a:schemeClr val="bg1"/>
                </a:solidFill>
              </a:ln>
              <a:effectLst/>
            </c:spPr>
          </c:dPt>
          <c:dPt>
            <c:idx val="1"/>
            <c:bubble3D val="0"/>
            <c:spPr>
              <a:solidFill>
                <a:srgbClr val="FF99FF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5">
                  <a:lumMod val="40000"/>
                  <a:lumOff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dLbl>
              <c:idx val="0"/>
              <c:layout>
                <c:manualLayout>
                  <c:x val="7.9631513011287569E-2"/>
                  <c:y val="1.9591799458957733E-3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700" b="0" i="0" u="none" strike="noStrike" kern="1200" baseline="0">
                        <a:solidFill>
                          <a:schemeClr val="accent2">
                            <a:lumMod val="50000"/>
                          </a:schemeClr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defRPr>
                    </a:pPr>
                    <a:r>
                      <a:rPr lang="en-US" sz="700" b="0" smtClean="0"/>
                      <a:t>6 beds </a:t>
                    </a:r>
                    <a:fld id="{B41DB630-9E25-48F3-9FA0-0E1FF30A87FF}" type="VALUE">
                      <a:rPr lang="en-US" sz="700" b="0" smtClean="0"/>
                      <a:pPr>
                        <a:defRPr sz="70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pPr>
                      <a:t>[VALUE]</a:t>
                    </a:fld>
                    <a:endParaRPr lang="en-US" sz="700" b="0" smtClean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700" b="0" i="0" u="none" strike="noStrike" kern="1200" baseline="0">
                      <a:solidFill>
                        <a:schemeClr val="accent2">
                          <a:lumMod val="50000"/>
                        </a:schemeClr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3308607853046618"/>
                      <c:h val="9.4040637402997451E-2"/>
                    </c:manualLayout>
                  </c15:layout>
                  <c15:dlblFieldTable/>
                  <c15:showDataLabelsRange val="0"/>
                </c:ext>
              </c:extLst>
            </c:dLbl>
            <c:dLbl>
              <c:idx val="1"/>
              <c:layout>
                <c:manualLayout>
                  <c:x val="-0.11148380470590891"/>
                  <c:y val="0.16457111545524555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800" b="1" i="0" u="none" strike="noStrike" kern="1200" baseline="0">
                        <a:solidFill>
                          <a:schemeClr val="accent2">
                            <a:lumMod val="50000"/>
                          </a:schemeClr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defRPr>
                    </a:pPr>
                    <a:r>
                      <a:rPr lang="en-US" sz="800" dirty="0" smtClean="0"/>
                      <a:t>5 beds </a:t>
                    </a:r>
                    <a:fld id="{88B492C9-007C-40A7-9278-D0154BE87649}" type="VALUE">
                      <a:rPr lang="en-US" sz="800" smtClean="0"/>
                      <a:pPr>
                        <a:defRPr sz="800" b="1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pPr>
                      <a:t>[VALUE]</a:t>
                    </a:fld>
                    <a:endParaRPr lang="en-US" sz="800" dirty="0" smtClean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800" b="1" i="0" u="none" strike="noStrike" kern="1200" baseline="0">
                      <a:solidFill>
                        <a:schemeClr val="accent2">
                          <a:lumMod val="50000"/>
                        </a:schemeClr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9081892546364971"/>
                      <c:h val="0.24293831329107676"/>
                    </c:manualLayout>
                  </c15:layout>
                  <c15:dlblFieldTable/>
                  <c15:showDataLabelsRange val="0"/>
                </c:ext>
              </c:extLst>
            </c:dLbl>
            <c:dLbl>
              <c:idx val="2"/>
              <c:layout>
                <c:manualLayout>
                  <c:x val="-7.1043850001818357E-2"/>
                  <c:y val="-0.15363426337302294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100" b="1" i="0" u="none" strike="noStrike" kern="1200" baseline="0">
                        <a:solidFill>
                          <a:schemeClr val="accent2">
                            <a:lumMod val="50000"/>
                          </a:schemeClr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defRPr>
                    </a:pPr>
                    <a:r>
                      <a:rPr lang="en-US" dirty="0" smtClean="0"/>
                      <a:t>4 beds </a:t>
                    </a:r>
                    <a:fld id="{396C951A-C657-4BFD-9D91-EAF5FB4F8A49}" type="VALUE">
                      <a:rPr lang="en-US" smtClean="0"/>
                      <a:pPr>
                        <a:defRPr sz="1100" b="1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pPr>
                      <a:t>[VALUE]</a:t>
                    </a:fld>
                    <a:endParaRPr lang="en-US" dirty="0" smtClean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100" b="1" i="0" u="none" strike="noStrike" kern="1200" baseline="0">
                      <a:solidFill>
                        <a:schemeClr val="accent2">
                          <a:lumMod val="50000"/>
                        </a:schemeClr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46783513894131473"/>
                      <c:h val="0.33697895069407419"/>
                    </c:manualLayout>
                  </c15:layout>
                  <c15:dlblFieldTable/>
                  <c15:showDataLabelsRange val="0"/>
                </c:ext>
              </c:extLst>
            </c:dLbl>
            <c:dLbl>
              <c:idx val="3"/>
              <c:layout>
                <c:manualLayout>
                  <c:x val="3.886049185940206E-2"/>
                  <c:y val="-7.18556241731335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100" b="1" i="0" u="none" strike="noStrike" kern="1200" baseline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defRPr>
                    </a:pPr>
                    <a:r>
                      <a:rPr lang="en-US" dirty="0" smtClean="0">
                        <a:solidFill>
                          <a:schemeClr val="bg1"/>
                        </a:solidFill>
                      </a:rPr>
                      <a:t>3 beds </a:t>
                    </a:r>
                    <a:fld id="{35314AAD-62AB-45C4-9BA7-B32D102908B5}" type="VALUE">
                      <a:rPr lang="en-US" smtClean="0">
                        <a:solidFill>
                          <a:schemeClr val="bg1"/>
                        </a:solidFill>
                      </a:rPr>
                      <a:pPr>
                        <a:defRPr sz="110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pPr>
                      <a:t>[VALUE]</a:t>
                    </a:fld>
                    <a:endParaRPr lang="en-US" dirty="0" smtClean="0">
                      <a:solidFill>
                        <a:schemeClr val="bg1"/>
                      </a:solidFill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00" b="1" i="0" u="none" strike="noStrike" kern="1200" baseline="0">
                      <a:solidFill>
                        <a:schemeClr val="bg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5228981356193634"/>
                      <c:h val="0.22177916987540228"/>
                    </c:manualLayout>
                  </c15:layout>
                  <c15:dlblFieldTable/>
                  <c15:showDataLabelsRange val="0"/>
                </c:ext>
              </c:extLst>
            </c:dLbl>
            <c:dLbl>
              <c:idx val="4"/>
              <c:layout>
                <c:manualLayout>
                  <c:x val="0.17518932862483275"/>
                  <c:y val="0.12146915664553838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800" b="1" i="0" u="none" strike="noStrike" kern="1200" baseline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defRPr>
                    </a:pPr>
                    <a:r>
                      <a:rPr lang="en-US" sz="800" dirty="0" smtClean="0">
                        <a:solidFill>
                          <a:schemeClr val="bg1"/>
                        </a:solidFill>
                      </a:rPr>
                      <a:t>2 beds </a:t>
                    </a:r>
                    <a:fld id="{08C43908-6731-4ECA-8581-DA3BDD27EF6F}" type="VALUE">
                      <a:rPr lang="en-US" sz="800" smtClean="0">
                        <a:solidFill>
                          <a:schemeClr val="bg1"/>
                        </a:solidFill>
                      </a:rPr>
                      <a:pPr>
                        <a:defRPr sz="80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pPr>
                      <a:t>[VALUE]</a:t>
                    </a:fld>
                    <a:endParaRPr lang="en-US" sz="800" dirty="0" smtClean="0">
                      <a:solidFill>
                        <a:schemeClr val="bg1"/>
                      </a:solidFill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800" b="1" i="0" u="none" strike="noStrike" kern="1200" baseline="0">
                      <a:solidFill>
                        <a:schemeClr val="bg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2449841552099701"/>
                      <c:h val="0.22530569377801474"/>
                    </c:manualLayout>
                  </c15:layout>
                  <c15:dlblFieldTable/>
                  <c15:showDataLabelsRange val="0"/>
                </c:ext>
              </c:extLst>
            </c:dLbl>
            <c:dLbl>
              <c:idx val="5"/>
              <c:layout>
                <c:manualLayout>
                  <c:x val="-8.7594664312416359E-2"/>
                  <c:y val="4.8979498647394509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700" b="1" i="0" u="none" strike="noStrike" kern="1200" baseline="0">
                        <a:solidFill>
                          <a:schemeClr val="accent2">
                            <a:lumMod val="50000"/>
                          </a:schemeClr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defRPr>
                    </a:pPr>
                    <a:r>
                      <a:rPr lang="en-US" sz="700" b="0" dirty="0" smtClean="0"/>
                      <a:t>1 bed </a:t>
                    </a:r>
                    <a:fld id="{8C9EA4E8-D9A2-4F86-9B7A-34377766E8B1}" type="VALUE">
                      <a:rPr lang="en-US" sz="700" b="0" smtClean="0"/>
                      <a:pPr>
                        <a:defRPr sz="700" b="1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pPr>
                      <a:t>[VALUE]</a:t>
                    </a:fld>
                    <a:endParaRPr lang="en-US" sz="700" b="0" dirty="0" smtClean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700" b="1" i="0" u="none" strike="noStrike" kern="1200" baseline="0">
                      <a:solidFill>
                        <a:schemeClr val="accent2">
                          <a:lumMod val="50000"/>
                        </a:schemeClr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4440629377381893"/>
                      <c:h val="7.6408017889935426E-2"/>
                    </c:manualLayout>
                  </c15:layout>
                  <c15:dlblFieldTable/>
                  <c15:showDataLabelsRange val="0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accent2">
                        <a:lumMod val="50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val>
            <c:numRef>
              <c:f>Sheet1!$B$2:$B$7</c:f>
              <c:numCache>
                <c:formatCode>0%</c:formatCode>
                <c:ptCount val="6"/>
                <c:pt idx="0">
                  <c:v>0.02</c:v>
                </c:pt>
                <c:pt idx="1">
                  <c:v>0.17</c:v>
                </c:pt>
                <c:pt idx="2">
                  <c:v>0.39</c:v>
                </c:pt>
                <c:pt idx="3">
                  <c:v>0.27</c:v>
                </c:pt>
                <c:pt idx="4">
                  <c:v>0.14000000000000001</c:v>
                </c:pt>
                <c:pt idx="5">
                  <c:v>0.01</c:v>
                </c:pt>
              </c:numCache>
            </c:numRef>
          </c:val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Sheet1!$B$1</c15:sqref>
                        </c15:formulaRef>
                      </c:ext>
                    </c:extLst>
                    <c:strCache>
                      <c:ptCount val="1"/>
                      <c:pt idx="0">
                        <c:v>Column1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strRef>
                    <c:extLst>
                      <c:ext uri="{02D57815-91ED-43cb-92C2-25804820EDAC}">
                        <c15:formulaRef>
                          <c15:sqref>Sheet1!$A$2:$A$7</c15:sqref>
                        </c15:formulaRef>
                      </c:ext>
                    </c:extLst>
                    <c:strCache>
                      <c:ptCount val="6"/>
                      <c:pt idx="0">
                        <c:v>6 beds</c:v>
                      </c:pt>
                      <c:pt idx="1">
                        <c:v>5 beds</c:v>
                      </c:pt>
                      <c:pt idx="2">
                        <c:v>4 beds</c:v>
                      </c:pt>
                      <c:pt idx="3">
                        <c:v>3 beds</c:v>
                      </c:pt>
                      <c:pt idx="4">
                        <c:v>2 beds</c:v>
                      </c:pt>
                      <c:pt idx="5">
                        <c:v>1 bed</c:v>
                      </c:pt>
                    </c:strCache>
                  </c:strRef>
                </c15:cat>
              </c15:filteredCategoryTitle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dPt>
            <c:idx val="0"/>
            <c:bubble3D val="0"/>
            <c:spPr>
              <a:solidFill>
                <a:srgbClr val="00B0F0"/>
              </a:solidFill>
              <a:ln w="19050">
                <a:solidFill>
                  <a:schemeClr val="bg1"/>
                </a:solidFill>
              </a:ln>
              <a:effectLst/>
            </c:spPr>
          </c:dPt>
          <c:dPt>
            <c:idx val="1"/>
            <c:bubble3D val="0"/>
            <c:spPr>
              <a:solidFill>
                <a:srgbClr val="FF99FF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5">
                  <a:lumMod val="40000"/>
                  <a:lumOff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dLbl>
              <c:idx val="0"/>
              <c:layout>
                <c:manualLayout>
                  <c:x val="-5.9600610134633624E-3"/>
                  <c:y val="-2.8653482917127299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00" b="1" i="0" u="none" strike="noStrike" kern="1200" baseline="0">
                      <a:solidFill>
                        <a:schemeClr val="tx1">
                          <a:lumMod val="75000"/>
                        </a:schemeClr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n-US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1.0208351091302623E-2"/>
                  <c:y val="-4.8320792798817333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00" b="1" i="0" u="none" strike="noStrike" kern="1200" baseline="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n-US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9.6996231384954902E-5"/>
                  <c:y val="-4.7580725050872102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00" b="1" i="0" u="none" strike="noStrike" kern="1200" baseline="0">
                      <a:solidFill>
                        <a:schemeClr val="tx1">
                          <a:lumMod val="75000"/>
                        </a:schemeClr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n-US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Sheet1!$A$2:$A$4</c:f>
              <c:strCache>
                <c:ptCount val="3"/>
                <c:pt idx="0">
                  <c:v>Male</c:v>
                </c:pt>
                <c:pt idx="1">
                  <c:v>Female</c:v>
                </c:pt>
                <c:pt idx="2">
                  <c:v>Prefer not to say</c:v>
                </c:pt>
              </c:strCache>
            </c:strRef>
          </c:cat>
          <c:val>
            <c:numRef>
              <c:f>Sheet1!$B$2:$B$4</c:f>
              <c:numCache>
                <c:formatCode>0%</c:formatCode>
                <c:ptCount val="3"/>
                <c:pt idx="0">
                  <c:v>0.5</c:v>
                </c:pt>
                <c:pt idx="1">
                  <c:v>0.47</c:v>
                </c:pt>
                <c:pt idx="2">
                  <c:v>0.03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5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dPt>
            <c:idx val="0"/>
            <c:bubble3D val="0"/>
            <c:spPr>
              <a:solidFill>
                <a:schemeClr val="accent5">
                  <a:lumMod val="20000"/>
                  <a:lumOff val="80000"/>
                </a:schemeClr>
              </a:solidFill>
              <a:ln w="19050">
                <a:solidFill>
                  <a:schemeClr val="bg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5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5">
                  <a:lumMod val="7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5">
                  <a:lumMod val="5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dLbl>
              <c:idx val="0"/>
              <c:layout>
                <c:manualLayout>
                  <c:x val="-5.9177143382028119E-2"/>
                  <c:y val="-2.0667256116919931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00" b="1" i="0" u="none" strike="noStrike" kern="1200" baseline="0">
                      <a:solidFill>
                        <a:schemeClr val="tx1">
                          <a:lumMod val="75000"/>
                        </a:schemeClr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n-US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2.2780798740810061E-3"/>
                  <c:y val="-2.1320674673300531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00" b="1" i="0" u="none" strike="noStrike" kern="1200" baseline="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n-US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5.0609725957071743E-2"/>
                  <c:y val="-4.3434870260115527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00" b="1" i="0" u="none" strike="noStrike" kern="1200" baseline="0">
                      <a:solidFill>
                        <a:schemeClr val="bg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n-US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8.7199900049391259E-3"/>
                  <c:y val="-6.6648692750821484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00" b="1" i="0" u="none" strike="noStrike" kern="1200" baseline="0">
                      <a:solidFill>
                        <a:schemeClr val="bg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n-US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4"/>
                <c:pt idx="0">
                  <c:v>0-5 years</c:v>
                </c:pt>
                <c:pt idx="1">
                  <c:v>6-10 years</c:v>
                </c:pt>
                <c:pt idx="2">
                  <c:v>11-20 years</c:v>
                </c:pt>
                <c:pt idx="3">
                  <c:v>&gt;20 years</c:v>
                </c:pt>
              </c:strCache>
            </c:strRef>
          </c:cat>
          <c:val>
            <c:numRef>
              <c:f>Sheet1!$B$2:$B$5</c:f>
              <c:numCache>
                <c:formatCode>0%</c:formatCode>
                <c:ptCount val="4"/>
                <c:pt idx="0">
                  <c:v>0.21</c:v>
                </c:pt>
                <c:pt idx="1">
                  <c:v>0.1</c:v>
                </c:pt>
                <c:pt idx="2">
                  <c:v>0.21</c:v>
                </c:pt>
                <c:pt idx="3">
                  <c:v>0.48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5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dPt>
            <c:idx val="0"/>
            <c:bubble3D val="0"/>
            <c:spPr>
              <a:solidFill>
                <a:srgbClr val="00B0F0"/>
              </a:solidFill>
              <a:ln w="19050">
                <a:solidFill>
                  <a:schemeClr val="bg1"/>
                </a:solidFill>
              </a:ln>
              <a:effectLst/>
            </c:spPr>
          </c:dPt>
          <c:dPt>
            <c:idx val="1"/>
            <c:bubble3D val="0"/>
            <c:spPr>
              <a:solidFill>
                <a:srgbClr val="FF99FF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5">
                  <a:lumMod val="40000"/>
                  <a:lumOff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dLbl>
              <c:idx val="0"/>
              <c:layout>
                <c:manualLayout>
                  <c:x val="-4.0561342545292069E-2"/>
                  <c:y val="2.6170884846458322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00" b="1" i="0" u="none" strike="noStrike" kern="1200" baseline="0">
                      <a:solidFill>
                        <a:schemeClr val="bg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n-US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-0.33086142400815172"/>
                  <c:y val="4.1391808996141102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00" b="1" i="0" u="none" strike="noStrike" kern="1200" baseline="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n-US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0.27690716698017998"/>
                  <c:y val="-2.2660477046563845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00" b="1" i="0" u="none" strike="noStrike" kern="1200" baseline="0">
                      <a:solidFill>
                        <a:schemeClr val="tx1">
                          <a:lumMod val="75000"/>
                        </a:schemeClr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n-US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-0.29658241312996031"/>
                  <c:y val="-9.9680668661064939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00" b="1" i="0" u="none" strike="noStrike" kern="1200" baseline="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n-US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-0.31141153378645831"/>
                  <c:y val="-0.16915063828985646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00" b="1" i="0" u="none" strike="noStrike" kern="1200" baseline="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n-US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val>
            <c:numRef>
              <c:f>Sheet1!$B$2:$B$6</c:f>
              <c:numCache>
                <c:formatCode>0%</c:formatCode>
                <c:ptCount val="5"/>
                <c:pt idx="0">
                  <c:v>0.94</c:v>
                </c:pt>
                <c:pt idx="1">
                  <c:v>0.03</c:v>
                </c:pt>
                <c:pt idx="2">
                  <c:v>0.01</c:v>
                </c:pt>
                <c:pt idx="3">
                  <c:v>0.01</c:v>
                </c:pt>
                <c:pt idx="4">
                  <c:v>0.01</c:v>
                </c:pt>
              </c:numCache>
            </c:numRef>
          </c:val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Sheet1!$B$1</c15:sqref>
                        </c15:formulaRef>
                      </c:ext>
                    </c:extLst>
                    <c:strCache>
                      <c:ptCount val="1"/>
                      <c:pt idx="0">
                        <c:v>Column1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strRef>
                    <c:extLst>
                      <c:ext uri="{02D57815-91ED-43cb-92C2-25804820EDAC}">
                        <c15:formulaRef>
                          <c15:sqref>Sheet1!$A$2:$A$6</c15:sqref>
                        </c15:formulaRef>
                      </c:ext>
                    </c:extLst>
                    <c:strCache>
                      <c:ptCount val="5"/>
                      <c:pt idx="0">
                        <c:v>No children</c:v>
                      </c:pt>
                      <c:pt idx="1">
                        <c:v>1 child</c:v>
                      </c:pt>
                      <c:pt idx="2">
                        <c:v>2 children</c:v>
                      </c:pt>
                      <c:pt idx="3">
                        <c:v>3 children</c:v>
                      </c:pt>
                      <c:pt idx="4">
                        <c:v>4 children</c:v>
                      </c:pt>
                    </c:strCache>
                  </c:strRef>
                </c15:cat>
              </c15:filteredCategoryTitle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5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dPt>
            <c:idx val="0"/>
            <c:bubble3D val="0"/>
            <c:spPr>
              <a:solidFill>
                <a:srgbClr val="00B0F0"/>
              </a:solidFill>
              <a:ln w="19050">
                <a:solidFill>
                  <a:schemeClr val="bg1"/>
                </a:solidFill>
              </a:ln>
              <a:effectLst/>
            </c:spPr>
          </c:dPt>
          <c:dPt>
            <c:idx val="1"/>
            <c:bubble3D val="0"/>
            <c:spPr>
              <a:solidFill>
                <a:srgbClr val="FF99FF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5">
                  <a:lumMod val="40000"/>
                  <a:lumOff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dLbl>
              <c:idx val="0"/>
              <c:layout>
                <c:manualLayout>
                  <c:x val="3.9260194242020721E-3"/>
                  <c:y val="-2.8653482917127299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00" b="1" i="0" u="none" strike="noStrike" kern="1200" baseline="0">
                      <a:solidFill>
                        <a:schemeClr val="bg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n-US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0.12496939791045625"/>
                  <c:y val="-0.27758633071926664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00" b="1" i="0" u="none" strike="noStrike" kern="1200" baseline="0">
                      <a:solidFill>
                        <a:schemeClr val="bg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n-US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1.4732205930947583E-2"/>
                  <c:y val="-0.1422772794398417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00" b="1" i="0" u="none" strike="noStrike" kern="1200" baseline="0">
                      <a:solidFill>
                        <a:schemeClr val="tx1">
                          <a:lumMod val="75000"/>
                        </a:schemeClr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n-US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-0.29658241312996031"/>
                  <c:y val="-9.9680668661064939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00" b="1" i="0" u="none" strike="noStrike" kern="1200" baseline="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n-US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-0.31141153378645831"/>
                  <c:y val="-0.16915063828985646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00" b="1" i="0" u="none" strike="noStrike" kern="1200" baseline="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n-US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val>
            <c:numRef>
              <c:f>Sheet1!$B$2:$B$6</c:f>
              <c:numCache>
                <c:formatCode>0</c:formatCode>
                <c:ptCount val="5"/>
                <c:pt idx="0">
                  <c:v>11</c:v>
                </c:pt>
                <c:pt idx="1">
                  <c:v>9</c:v>
                </c:pt>
                <c:pt idx="2">
                  <c:v>1</c:v>
                </c:pt>
              </c:numCache>
            </c:numRef>
          </c:val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Sheet1!$B$1</c15:sqref>
                        </c15:formulaRef>
                      </c:ext>
                    </c:extLst>
                    <c:strCache>
                      <c:ptCount val="1"/>
                      <c:pt idx="0">
                        <c:v>Column1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strRef>
                    <c:extLst>
                      <c:ext uri="{02D57815-91ED-43cb-92C2-25804820EDAC}">
                        <c15:formulaRef>
                          <c15:sqref>Sheet1!$A$2:$A$6</c15:sqref>
                        </c15:formulaRef>
                      </c:ext>
                    </c:extLst>
                    <c:strCache>
                      <c:ptCount val="3"/>
                      <c:pt idx="0">
                        <c:v>Secondary School</c:v>
                      </c:pt>
                      <c:pt idx="1">
                        <c:v>Keevil School</c:v>
                      </c:pt>
                      <c:pt idx="2">
                        <c:v>Pre-School</c:v>
                      </c:pt>
                    </c:strCache>
                  </c:strRef>
                </c15:cat>
              </c15:filteredCategoryTitle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5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1350545-E260-4F41-A803-5BF85CFE96EA}" type="datetimeFigureOut">
              <a:rPr lang="en-US" smtClean="0"/>
              <a:t>6/26/2019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46678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9446678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9BD68D1-0A4A-364F-B3D1-97755523CC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204691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8FCAFC9-2F5E-7849-9A3C-3E3602566C83}" type="datetimeFigureOut">
              <a:rPr lang="en-US" smtClean="0"/>
              <a:t>6/26/2019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42975" y="746125"/>
            <a:ext cx="4972050" cy="37290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724202"/>
            <a:ext cx="5486400" cy="447556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46678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9446678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359D8E-2A04-7648-BB99-EC53D25710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1732730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359D8E-2A04-7648-BB99-EC53D2571000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15481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359D8E-2A04-7648-BB99-EC53D2571000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91000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359D8E-2A04-7648-BB99-EC53D2571000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77022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1" hasCustomPrompt="1"/>
          </p:nvPr>
        </p:nvSpPr>
        <p:spPr>
          <a:xfrm>
            <a:off x="192370" y="2494609"/>
            <a:ext cx="4246214" cy="1234730"/>
          </a:xfrm>
        </p:spPr>
        <p:txBody>
          <a:bodyPr anchor="b">
            <a:normAutofit/>
          </a:bodyPr>
          <a:lstStyle>
            <a:lvl1pPr marL="0" indent="0">
              <a:buNone/>
              <a:defRPr sz="2700" b="1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 smtClean="0"/>
              <a:t>Add the title of your presentation here</a:t>
            </a:r>
            <a:endParaRPr lang="en-US" dirty="0"/>
          </a:p>
        </p:txBody>
      </p:sp>
      <p:sp>
        <p:nvSpPr>
          <p:cNvPr id="11" name="Subtitle 1"/>
          <p:cNvSpPr txBox="1">
            <a:spLocks/>
          </p:cNvSpPr>
          <p:nvPr userDrawn="1"/>
        </p:nvSpPr>
        <p:spPr>
          <a:xfrm>
            <a:off x="2542419" y="4862023"/>
            <a:ext cx="787976" cy="160202"/>
          </a:xfrm>
          <a:prstGeom prst="rect">
            <a:avLst/>
          </a:prstGeom>
        </p:spPr>
        <p:txBody>
          <a:bodyPr vert="horz" lIns="68580" tIns="34290" rIns="68580" bIns="34290" rtlCol="0">
            <a:no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600" dirty="0" smtClean="0">
                <a:solidFill>
                  <a:srgbClr val="FFFFFF"/>
                </a:solidFill>
                <a:latin typeface="Helvetica Neue"/>
                <a:cs typeface="Helvetica Neue"/>
              </a:rPr>
              <a:t>Powered by</a:t>
            </a:r>
            <a:endParaRPr lang="en-US" sz="600" dirty="0">
              <a:solidFill>
                <a:srgbClr val="FFFFFF"/>
              </a:solidFill>
              <a:latin typeface="Helvetica Neue"/>
              <a:cs typeface="Helvetica Neue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2"/>
          </p:nvPr>
        </p:nvSpPr>
        <p:spPr>
          <a:xfrm>
            <a:off x="194047" y="3729038"/>
            <a:ext cx="2203847" cy="385762"/>
          </a:xfrm>
        </p:spPr>
        <p:txBody>
          <a:bodyPr>
            <a:normAutofit/>
          </a:bodyPr>
          <a:lstStyle>
            <a:lvl1pPr>
              <a:defRPr sz="9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7011" y="4791408"/>
            <a:ext cx="1036307" cy="336541"/>
          </a:xfrm>
          <a:prstGeom prst="rect">
            <a:avLst/>
          </a:prstGeom>
        </p:spPr>
      </p:pic>
    </p:spTree>
    <p:extLst/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1000"/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8B48FB-E956-2048-9E74-C69E7CAA26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6443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8B48FB-E956-2048-9E74-C69E7CAA26C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86917" y="723900"/>
            <a:ext cx="2915840" cy="261938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517428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sty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8B48FB-E956-2048-9E74-C69E7CAA26CC}" type="slidenum">
              <a:rPr lang="en-US" smtClean="0"/>
              <a:pPr/>
              <a:t>‹#›</a:t>
            </a:fld>
            <a:endParaRPr lang="en-US"/>
          </a:p>
        </p:txBody>
      </p:sp>
      <p:graphicFrame>
        <p:nvGraphicFramePr>
          <p:cNvPr id="5" name="Table 4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731729107"/>
              </p:ext>
            </p:extLst>
          </p:nvPr>
        </p:nvGraphicFramePr>
        <p:xfrm>
          <a:off x="153591" y="1052401"/>
          <a:ext cx="4465238" cy="2895600"/>
        </p:xfrm>
        <a:graphic>
          <a:graphicData uri="http://schemas.openxmlformats.org/drawingml/2006/table">
            <a:tbl>
              <a:tblPr firstRow="1" lastRow="1" bandRow="1">
                <a:tableStyleId>{1FECB4D8-DB02-4DC6-A0A2-4F2EBAE1DC90}</a:tableStyleId>
              </a:tblPr>
              <a:tblGrid>
                <a:gridCol w="3601778"/>
                <a:gridCol w="537311"/>
                <a:gridCol w="326149"/>
              </a:tblGrid>
              <a:tr h="312125">
                <a:tc>
                  <a:txBody>
                    <a:bodyPr/>
                    <a:lstStyle/>
                    <a:p>
                      <a:r>
                        <a:rPr lang="en-US" sz="1100" dirty="0" smtClean="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Answer Choices</a:t>
                      </a:r>
                      <a:endParaRPr lang="en-US" sz="1100" dirty="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 marL="68580" marR="685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en-US" sz="1100" dirty="0" smtClean="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Responses</a:t>
                      </a:r>
                      <a:endParaRPr lang="en-US" sz="1100" dirty="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 marL="68580" marR="6858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200" dirty="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</a:tr>
              <a:tr h="312125">
                <a:tc>
                  <a:txBody>
                    <a:bodyPr/>
                    <a:lstStyle/>
                    <a:p>
                      <a:r>
                        <a:rPr lang="en-US" sz="1050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Less than one year</a:t>
                      </a:r>
                      <a:endParaRPr lang="en-US" sz="1050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marL="68580" marR="685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057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10.00%</a:t>
                      </a:r>
                      <a:endParaRPr lang="en-US" sz="1050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marL="68580" marR="685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057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50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10</a:t>
                      </a:r>
                      <a:endParaRPr lang="en-US" sz="1050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marL="68580" marR="6858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057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12125">
                <a:tc>
                  <a:txBody>
                    <a:bodyPr/>
                    <a:lstStyle/>
                    <a:p>
                      <a:r>
                        <a:rPr lang="en-US" sz="1050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1 to 3 years</a:t>
                      </a:r>
                      <a:endParaRPr lang="en-US" sz="1050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marL="68580" marR="685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057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057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10.00%</a:t>
                      </a:r>
                      <a:endParaRPr lang="en-US" sz="1050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marL="68580" marR="685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6057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057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50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10</a:t>
                      </a:r>
                      <a:endParaRPr lang="en-US" sz="1050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marL="68580" marR="6858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057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057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12125">
                <a:tc>
                  <a:txBody>
                    <a:bodyPr/>
                    <a:lstStyle/>
                    <a:p>
                      <a:r>
                        <a:rPr lang="en-US" sz="1050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3 to 5 years</a:t>
                      </a:r>
                      <a:endParaRPr lang="en-US" sz="1050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marL="68580" marR="685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057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057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25.00%</a:t>
                      </a:r>
                      <a:endParaRPr lang="en-US" sz="1050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marL="68580" marR="685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6057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057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50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25</a:t>
                      </a:r>
                      <a:endParaRPr lang="en-US" sz="1050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marL="68580" marR="6858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057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057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12125">
                <a:tc>
                  <a:txBody>
                    <a:bodyPr/>
                    <a:lstStyle/>
                    <a:p>
                      <a:r>
                        <a:rPr lang="en-US" sz="1050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5 to 7 years</a:t>
                      </a:r>
                      <a:endParaRPr lang="en-US" sz="1050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marL="68580" marR="685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057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057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15.00%</a:t>
                      </a:r>
                      <a:endParaRPr lang="en-US" sz="1050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marL="68580" marR="685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6057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057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50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15</a:t>
                      </a:r>
                      <a:endParaRPr lang="en-US" sz="1050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marL="68580" marR="6858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057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057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12125">
                <a:tc>
                  <a:txBody>
                    <a:bodyPr/>
                    <a:lstStyle/>
                    <a:p>
                      <a:r>
                        <a:rPr lang="en-US" sz="1050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More than seven</a:t>
                      </a:r>
                      <a:r>
                        <a:rPr lang="en-US" sz="1050" baseline="0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 years</a:t>
                      </a:r>
                      <a:endParaRPr lang="en-US" sz="1050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marL="68580" marR="685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057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40.00%</a:t>
                      </a:r>
                      <a:endParaRPr lang="en-US" sz="1050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marL="68580" marR="685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6057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50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40</a:t>
                      </a:r>
                      <a:endParaRPr lang="en-US" sz="1050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marL="68580" marR="6858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057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12125">
                <a:tc>
                  <a:txBody>
                    <a:bodyPr/>
                    <a:lstStyle/>
                    <a:p>
                      <a:r>
                        <a:rPr lang="en-US" sz="1050" dirty="0" smtClean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Total</a:t>
                      </a:r>
                      <a:endParaRPr lang="en-US" sz="1050" dirty="0">
                        <a:solidFill>
                          <a:srgbClr val="FFFFFF"/>
                        </a:solidFill>
                        <a:latin typeface="Arial"/>
                        <a:cs typeface="Arial"/>
                      </a:endParaRPr>
                    </a:p>
                  </a:txBody>
                  <a:tcPr marL="68580" marR="685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66666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solidFill>
                          <a:srgbClr val="FFFFFF"/>
                        </a:solidFill>
                        <a:latin typeface="Arial"/>
                        <a:cs typeface="Arial"/>
                      </a:endParaRPr>
                    </a:p>
                  </a:txBody>
                  <a:tcPr marL="68580" marR="685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66666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50" dirty="0" smtClean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100</a:t>
                      </a:r>
                      <a:endParaRPr lang="en-US" sz="1050" dirty="0">
                        <a:solidFill>
                          <a:srgbClr val="FFFFFF"/>
                        </a:solidFill>
                        <a:latin typeface="Arial"/>
                        <a:cs typeface="Arial"/>
                      </a:endParaRPr>
                    </a:p>
                  </a:txBody>
                  <a:tcPr marL="68580" marR="6858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66666"/>
                    </a:solidFill>
                  </a:tcPr>
                </a:tc>
              </a:tr>
            </a:tbl>
          </a:graphicData>
        </a:graphic>
      </p:graphicFrame>
      <p:sp>
        <p:nvSpPr>
          <p:cNvPr id="7" name="Text Placeholder 6"/>
          <p:cNvSpPr>
            <a:spLocks noGrp="1"/>
          </p:cNvSpPr>
          <p:nvPr>
            <p:ph type="body" sz="quarter" idx="11"/>
          </p:nvPr>
        </p:nvSpPr>
        <p:spPr>
          <a:xfrm>
            <a:off x="86916" y="723900"/>
            <a:ext cx="3358753" cy="261938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64444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sponse Summar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593F9-7B30-274B-BFFF-492683631E49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3"/>
          </p:nvPr>
        </p:nvSpPr>
        <p:spPr>
          <a:xfrm>
            <a:off x="158552" y="3639393"/>
            <a:ext cx="3432291" cy="350837"/>
          </a:xfrm>
        </p:spPr>
        <p:txBody>
          <a:bodyPr/>
          <a:lstStyle>
            <a:lvl1pPr>
              <a:defRPr b="0"/>
            </a:lvl1pPr>
          </a:lstStyle>
          <a:p>
            <a:pPr lvl="0"/>
            <a:r>
              <a:rPr lang="en-US" dirty="0" smtClean="0"/>
              <a:t>Click to edit</a:t>
            </a:r>
            <a:endParaRPr lang="en-US" dirty="0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>
          <a:xfrm>
            <a:off x="153591" y="2334751"/>
            <a:ext cx="6172200" cy="857250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6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153591" y="3032256"/>
            <a:ext cx="2894409" cy="280987"/>
          </a:xfrm>
        </p:spPr>
        <p:txBody>
          <a:bodyPr/>
          <a:lstStyle>
            <a:lvl2pPr marL="3572" indent="0">
              <a:buNone/>
              <a:defRPr sz="1200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defRPr>
            </a:lvl2pPr>
          </a:lstStyle>
          <a:p>
            <a:pPr lvl="1"/>
            <a:r>
              <a:rPr lang="en-US" dirty="0" smtClean="0"/>
              <a:t>Total Responses</a:t>
            </a:r>
            <a:endParaRPr lang="en-US" dirty="0"/>
          </a:p>
        </p:txBody>
      </p:sp>
      <p:sp>
        <p:nvSpPr>
          <p:cNvPr id="7" name="Text Placeholder 12"/>
          <p:cNvSpPr>
            <a:spLocks noGrp="1"/>
          </p:cNvSpPr>
          <p:nvPr>
            <p:ph type="body" sz="quarter" idx="18"/>
          </p:nvPr>
        </p:nvSpPr>
        <p:spPr>
          <a:xfrm>
            <a:off x="158552" y="4047841"/>
            <a:ext cx="3432291" cy="350837"/>
          </a:xfrm>
        </p:spPr>
        <p:txBody>
          <a:bodyPr/>
          <a:lstStyle>
            <a:lvl1pPr>
              <a:defRPr b="0"/>
            </a:lvl1pPr>
          </a:lstStyle>
          <a:p>
            <a:pPr lvl="0"/>
            <a:r>
              <a:rPr lang="en-US" dirty="0" smtClean="0"/>
              <a:t>Click to edit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4830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3591" y="1200151"/>
            <a:ext cx="6361509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53591" y="4691162"/>
            <a:ext cx="16002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  <a:latin typeface="Arial"/>
                <a:cs typeface="Arial"/>
              </a:defRPr>
            </a:lvl1pPr>
          </a:lstStyle>
          <a:p>
            <a:fld id="{537D1D7B-70B5-9D4F-A9E5-525C1090DAAC}" type="datetime4">
              <a:rPr lang="en-US" smtClean="0"/>
              <a:t>June 26, 2019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15100" y="4828084"/>
            <a:ext cx="288078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rgbClr val="CCCCCC"/>
                </a:solidFill>
                <a:latin typeface="Arial"/>
                <a:cs typeface="Arial"/>
              </a:defRPr>
            </a:lvl1pPr>
          </a:lstStyle>
          <a:p>
            <a:fld id="{7FE0505B-37A8-D24C-BEF3-C2D216B51C7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81160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</p:sldLayoutIdLst>
  <p:hf hdr="0" ftr="0"/>
  <p:txStyles>
    <p:titleStyle>
      <a:lvl1pPr algn="l" defTabSz="342900" rtl="0" eaLnBrk="1" latinLnBrk="0" hangingPunct="1">
        <a:spcBef>
          <a:spcPct val="0"/>
        </a:spcBef>
        <a:buNone/>
        <a:defRPr sz="1350" b="1" kern="1200" baseline="0">
          <a:solidFill>
            <a:schemeClr val="tx1"/>
          </a:solidFill>
          <a:latin typeface="Arial"/>
          <a:ea typeface="+mj-ea"/>
          <a:cs typeface="Arial"/>
        </a:defRPr>
      </a:lvl1pPr>
    </p:titleStyle>
    <p:bodyStyle>
      <a:lvl1pPr marL="0" indent="0" algn="l" defTabSz="342900" rtl="0" eaLnBrk="1" latinLnBrk="0" hangingPunct="1">
        <a:spcBef>
          <a:spcPct val="20000"/>
        </a:spcBef>
        <a:buFont typeface="Arial"/>
        <a:buNone/>
        <a:defRPr sz="750" b="0" kern="1200">
          <a:solidFill>
            <a:schemeClr val="tx1"/>
          </a:solidFill>
          <a:latin typeface="Arial"/>
          <a:ea typeface="+mn-ea"/>
          <a:cs typeface="Arial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Arial"/>
          <a:ea typeface="+mn-ea"/>
          <a:cs typeface="Arial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Arial"/>
          <a:ea typeface="+mn-ea"/>
          <a:cs typeface="Arial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Arial"/>
          <a:ea typeface="+mn-ea"/>
          <a:cs typeface="Arial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Arial"/>
          <a:ea typeface="+mn-ea"/>
          <a:cs typeface="Arial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6352" y="333381"/>
            <a:ext cx="6696344" cy="3912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352" y="779681"/>
            <a:ext cx="3999380" cy="2491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275308" y="4815077"/>
            <a:ext cx="469526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chemeClr val="accent2"/>
                </a:solidFill>
                <a:latin typeface="Arial"/>
                <a:cs typeface="Arial"/>
              </a:defRPr>
            </a:lvl1pPr>
          </a:lstStyle>
          <a:p>
            <a:fld id="{A88B48FB-E956-2048-9E74-C69E7CAA26C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153591" y="729178"/>
            <a:ext cx="6585347" cy="0"/>
          </a:xfrm>
          <a:prstGeom prst="line">
            <a:avLst/>
          </a:prstGeom>
          <a:ln w="6350" cmpd="sng">
            <a:solidFill>
              <a:srgbClr val="CCCCC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948755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</p:sldLayoutIdLst>
  <p:txStyles>
    <p:titleStyle>
      <a:lvl1pPr algn="l" defTabSz="342900" rtl="0" eaLnBrk="1" latinLnBrk="0" hangingPunct="1">
        <a:spcBef>
          <a:spcPct val="0"/>
        </a:spcBef>
        <a:buNone/>
        <a:defRPr sz="2400" b="1" kern="1200">
          <a:solidFill>
            <a:schemeClr val="tx1"/>
          </a:solidFill>
          <a:latin typeface="Times New Roman" panose="02020603050405020304" pitchFamily="18" charset="0"/>
          <a:ea typeface="+mj-ea"/>
          <a:cs typeface="Times New Roman" panose="02020603050405020304" pitchFamily="18" charset="0"/>
        </a:defRPr>
      </a:lvl1pPr>
    </p:titleStyle>
    <p:bodyStyle>
      <a:lvl1pPr marL="0" indent="0" algn="l" defTabSz="342900" rtl="0" eaLnBrk="1" latinLnBrk="0" hangingPunct="1">
        <a:spcBef>
          <a:spcPct val="20000"/>
        </a:spcBef>
        <a:buFont typeface="Arial"/>
        <a:buNone/>
        <a:defRPr sz="1800" kern="1200">
          <a:solidFill>
            <a:schemeClr val="tx1"/>
          </a:solidFill>
          <a:latin typeface="Arial"/>
          <a:ea typeface="+mn-ea"/>
          <a:cs typeface="Arial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124" y="2009589"/>
            <a:ext cx="6172200" cy="533140"/>
          </a:xfrm>
          <a:prstGeom prst="rect">
            <a:avLst/>
          </a:prstGeom>
        </p:spPr>
        <p:txBody>
          <a:bodyPr vert="horz" lIns="0" tIns="45720" rIns="91440" bIns="45720" rtlCol="0">
            <a:no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247279" y="4819821"/>
            <a:ext cx="497261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chemeClr val="accent2"/>
                </a:solidFill>
                <a:latin typeface="Arial"/>
                <a:cs typeface="Arial"/>
              </a:defRPr>
            </a:lvl1pPr>
          </a:lstStyle>
          <a:p>
            <a:fld id="{37B593F9-7B30-274B-BFFF-492683631E49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0" y="4815076"/>
            <a:ext cx="6858000" cy="0"/>
          </a:xfrm>
          <a:prstGeom prst="line">
            <a:avLst/>
          </a:prstGeom>
          <a:ln w="12700" cmpd="sng">
            <a:solidFill>
              <a:srgbClr val="CCCCC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itle Placeholder 11"/>
          <p:cNvSpPr>
            <a:spLocks noGrp="1"/>
          </p:cNvSpPr>
          <p:nvPr>
            <p:ph type="title"/>
          </p:nvPr>
        </p:nvSpPr>
        <p:spPr>
          <a:xfrm>
            <a:off x="153591" y="807371"/>
            <a:ext cx="6172200" cy="857250"/>
          </a:xfrm>
          <a:prstGeom prst="rect">
            <a:avLst/>
          </a:prstGeom>
        </p:spPr>
        <p:txBody>
          <a:bodyPr vert="horz" lIns="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9" name="Subtitle 1"/>
          <p:cNvSpPr txBox="1">
            <a:spLocks/>
          </p:cNvSpPr>
          <p:nvPr userDrawn="1"/>
        </p:nvSpPr>
        <p:spPr>
          <a:xfrm>
            <a:off x="-42355" y="4886487"/>
            <a:ext cx="787976" cy="160202"/>
          </a:xfrm>
          <a:prstGeom prst="rect">
            <a:avLst/>
          </a:prstGeom>
        </p:spPr>
        <p:txBody>
          <a:bodyPr vert="horz" lIns="68580" tIns="34290" rIns="68580" bIns="34290" rtlCol="0">
            <a:no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600" dirty="0" smtClean="0">
                <a:solidFill>
                  <a:srgbClr val="7C878E"/>
                </a:solidFill>
                <a:latin typeface="Helvetica Neue"/>
                <a:cs typeface="Helvetica Neue"/>
              </a:rPr>
              <a:t>Powered by</a:t>
            </a:r>
            <a:endParaRPr lang="en-US" sz="600" dirty="0">
              <a:solidFill>
                <a:srgbClr val="7C878E"/>
              </a:solidFill>
              <a:latin typeface="Helvetica Neue"/>
              <a:cs typeface="Helvetica Neue"/>
            </a:endParaRP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019" y="4841684"/>
            <a:ext cx="910301" cy="295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19608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</p:sldLayoutIdLst>
  <p:txStyles>
    <p:titleStyle>
      <a:lvl1pPr algn="l" defTabSz="342900" rtl="0" eaLnBrk="1" latinLnBrk="0" hangingPunct="1">
        <a:spcBef>
          <a:spcPct val="0"/>
        </a:spcBef>
        <a:buNone/>
        <a:defRPr sz="2700" b="1" kern="1200">
          <a:solidFill>
            <a:schemeClr val="tx1"/>
          </a:solidFill>
          <a:latin typeface="Arial"/>
          <a:ea typeface="+mj-ea"/>
          <a:cs typeface="Arial"/>
        </a:defRPr>
      </a:lvl1pPr>
    </p:titleStyle>
    <p:bodyStyle>
      <a:lvl1pPr marL="0" indent="0" algn="l" defTabSz="342900" rtl="0" eaLnBrk="1" latinLnBrk="0" hangingPunct="1">
        <a:spcBef>
          <a:spcPct val="20000"/>
        </a:spcBef>
        <a:buFont typeface="Arial"/>
        <a:buNone/>
        <a:defRPr sz="1200" b="1" kern="1200">
          <a:solidFill>
            <a:schemeClr val="bg1">
              <a:lumMod val="50000"/>
            </a:schemeClr>
          </a:solidFill>
          <a:latin typeface="Arial"/>
          <a:ea typeface="+mn-ea"/>
          <a:cs typeface="Arial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/>
        </p:nvSpPr>
        <p:spPr>
          <a:xfrm>
            <a:off x="80938" y="2955599"/>
            <a:ext cx="6627755" cy="1620000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>
                <a:lumMod val="40000"/>
                <a:lumOff val="60000"/>
              </a:schemeClr>
            </a:solidFill>
          </a:ln>
          <a:effectLst>
            <a:outerShdw blurRad="292100" dist="127000" dir="2700000" algn="tl" rotWithShape="0">
              <a:prstClr val="black">
                <a:alpha val="64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33" name="Picture 32" descr="chart2038813210.png"/>
          <p:cNvPicPr>
            <a:picLocks noChangeAspect="1"/>
          </p:cNvPicPr>
          <p:nvPr/>
        </p:nvPicPr>
        <p:blipFill rotWithShape="1">
          <a:blip r:embed="rId2"/>
          <a:srcRect l="15412" t="63054" b="33470"/>
          <a:stretch/>
        </p:blipFill>
        <p:spPr>
          <a:xfrm>
            <a:off x="165118" y="3872881"/>
            <a:ext cx="6435416" cy="33433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352" y="287085"/>
            <a:ext cx="6696344" cy="391272"/>
          </a:xfrm>
        </p:spPr>
        <p:txBody>
          <a:bodyPr/>
          <a:lstStyle/>
          <a:p>
            <a:pPr algn="ctr"/>
            <a:r>
              <a:rPr lang="en-GB" sz="3600" dirty="0" smtClean="0"/>
              <a:t>Traffic: PARKING</a:t>
            </a:r>
            <a:endParaRPr sz="3600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2639" y="4945678"/>
            <a:ext cx="6855361" cy="2491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342900" rtl="0" eaLnBrk="1" latinLnBrk="0" hangingPunct="1">
              <a:spcBef>
                <a:spcPct val="20000"/>
              </a:spcBef>
              <a:buFont typeface="Arial"/>
              <a:buNone/>
              <a:defRPr sz="1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Font typeface="Arial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600" i="1" dirty="0" smtClean="0">
                <a:solidFill>
                  <a:schemeClr val="tx1">
                    <a:lumMod val="60000"/>
                    <a:lumOff val="40000"/>
                  </a:schemeClr>
                </a:solidFill>
              </a:rPr>
              <a:t>Q1j: Answered: 155  Skipped: </a:t>
            </a:r>
            <a:r>
              <a:rPr lang="en-GB" sz="600" i="1" dirty="0">
                <a:solidFill>
                  <a:schemeClr val="tx1">
                    <a:lumMod val="60000"/>
                    <a:lumOff val="40000"/>
                  </a:schemeClr>
                </a:solidFill>
              </a:rPr>
              <a:t>3 | </a:t>
            </a:r>
            <a:r>
              <a:rPr lang="en-GB" sz="600" i="1" dirty="0" smtClean="0">
                <a:solidFill>
                  <a:schemeClr val="tx1">
                    <a:lumMod val="60000"/>
                    <a:lumOff val="40000"/>
                  </a:schemeClr>
                </a:solidFill>
              </a:rPr>
              <a:t>Q1p: </a:t>
            </a:r>
            <a:r>
              <a:rPr lang="en-GB" sz="600" i="1" dirty="0">
                <a:solidFill>
                  <a:schemeClr val="tx1">
                    <a:lumMod val="60000"/>
                    <a:lumOff val="40000"/>
                  </a:schemeClr>
                </a:solidFill>
              </a:rPr>
              <a:t>Answered: 155  Skipped: 3</a:t>
            </a:r>
          </a:p>
          <a:p>
            <a:pPr algn="ctr"/>
            <a:r>
              <a:rPr lang="en-GB" sz="600" i="1" dirty="0" smtClean="0">
                <a:solidFill>
                  <a:schemeClr val="tx1">
                    <a:lumMod val="60000"/>
                    <a:lumOff val="40000"/>
                  </a:schemeClr>
                </a:solidFill>
              </a:rPr>
              <a:t> </a:t>
            </a:r>
            <a:endParaRPr lang="en-GB" sz="600" i="1" dirty="0">
              <a:solidFill>
                <a:schemeClr val="tx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103627" y="1099587"/>
            <a:ext cx="6627755" cy="1620000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>
                <a:lumMod val="40000"/>
                <a:lumOff val="60000"/>
              </a:schemeClr>
            </a:solidFill>
          </a:ln>
          <a:effectLst>
            <a:outerShdw blurRad="292100" dist="127000" dir="2700000" algn="tl" rotWithShape="0">
              <a:prstClr val="black">
                <a:alpha val="64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7" name="Picture 16" descr="chart2038813210.png"/>
          <p:cNvPicPr>
            <a:picLocks noChangeAspect="1"/>
          </p:cNvPicPr>
          <p:nvPr/>
        </p:nvPicPr>
        <p:blipFill rotWithShape="1">
          <a:blip r:embed="rId2"/>
          <a:srcRect l="14702" t="97470" r="3897" b="571"/>
          <a:stretch/>
        </p:blipFill>
        <p:spPr>
          <a:xfrm>
            <a:off x="2026634" y="2430815"/>
            <a:ext cx="3103029" cy="150284"/>
          </a:xfrm>
          <a:prstGeom prst="rect">
            <a:avLst/>
          </a:prstGeom>
        </p:spPr>
      </p:pic>
      <p:pic>
        <p:nvPicPr>
          <p:cNvPr id="18" name="Picture 17" descr="chart2038813210.png"/>
          <p:cNvPicPr>
            <a:picLocks noChangeAspect="1"/>
          </p:cNvPicPr>
          <p:nvPr/>
        </p:nvPicPr>
        <p:blipFill rotWithShape="1">
          <a:blip r:embed="rId2"/>
          <a:srcRect l="15614" t="38020" b="58549"/>
          <a:stretch/>
        </p:blipFill>
        <p:spPr>
          <a:xfrm>
            <a:off x="190982" y="2024358"/>
            <a:ext cx="6439820" cy="372939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729666" y="2108956"/>
            <a:ext cx="405899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14%</a:t>
            </a:r>
            <a:endParaRPr lang="en-GB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2028205" y="2108956"/>
            <a:ext cx="405899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26%</a:t>
            </a:r>
            <a:endParaRPr lang="en-GB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191084" y="2108956"/>
            <a:ext cx="405899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39%</a:t>
            </a:r>
            <a:endParaRPr lang="en-GB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948064" y="2108956"/>
            <a:ext cx="405899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17%</a:t>
            </a:r>
            <a:endParaRPr lang="en-GB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61496" y="2108956"/>
            <a:ext cx="258050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1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5%</a:t>
            </a:r>
            <a:endParaRPr lang="en-GB" sz="11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Content Placeholder 14"/>
          <p:cNvSpPr>
            <a:spLocks noGrp="1"/>
          </p:cNvSpPr>
          <p:nvPr>
            <p:ph idx="1"/>
          </p:nvPr>
        </p:nvSpPr>
        <p:spPr>
          <a:xfrm>
            <a:off x="86352" y="1259999"/>
            <a:ext cx="6667719" cy="395084"/>
          </a:xfrm>
        </p:spPr>
        <p:txBody>
          <a:bodyPr/>
          <a:lstStyle/>
          <a:p>
            <a:pPr algn="ctr">
              <a:spcBef>
                <a:spcPts val="0"/>
              </a:spcBef>
            </a:pPr>
            <a:r>
              <a:rPr lang="en-GB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56% of respondents feel negatively about the availability of PARKING in the village</a:t>
            </a:r>
            <a:endParaRPr lang="en-GB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5" name="Picture 24" descr="chart2038813210.png"/>
          <p:cNvPicPr>
            <a:picLocks noChangeAspect="1"/>
          </p:cNvPicPr>
          <p:nvPr/>
        </p:nvPicPr>
        <p:blipFill rotWithShape="1">
          <a:blip r:embed="rId2"/>
          <a:srcRect l="14702" t="97470" r="3897" b="571"/>
          <a:stretch/>
        </p:blipFill>
        <p:spPr>
          <a:xfrm>
            <a:off x="2003945" y="4264645"/>
            <a:ext cx="3103029" cy="150284"/>
          </a:xfrm>
          <a:prstGeom prst="rect">
            <a:avLst/>
          </a:prstGeom>
        </p:spPr>
      </p:pic>
      <p:sp>
        <p:nvSpPr>
          <p:cNvPr id="26" name="Content Placeholder 14"/>
          <p:cNvSpPr txBox="1">
            <a:spLocks/>
          </p:cNvSpPr>
          <p:nvPr/>
        </p:nvSpPr>
        <p:spPr>
          <a:xfrm>
            <a:off x="81024" y="3174855"/>
            <a:ext cx="6645030" cy="39508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342900" rtl="0" eaLnBrk="1" latinLnBrk="0" hangingPunct="1">
              <a:spcBef>
                <a:spcPct val="20000"/>
              </a:spcBef>
              <a:buFont typeface="Arial"/>
              <a:buNone/>
              <a:defRPr sz="1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Font typeface="Arial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0"/>
              </a:spcBef>
            </a:pPr>
            <a:r>
              <a:rPr lang="en-GB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GB" sz="1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omments clearly highlighted issues Martins Road/Pyatts Corner &amp; at the School (although feelings towards school broadly positive )</a:t>
            </a:r>
            <a:endParaRPr lang="en-GB" sz="18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770634" y="3942786"/>
            <a:ext cx="405899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23%</a:t>
            </a:r>
            <a:endParaRPr lang="en-GB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2437160" y="3942786"/>
            <a:ext cx="405899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33%</a:t>
            </a:r>
            <a:endParaRPr lang="en-GB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4625587" y="3942786"/>
            <a:ext cx="405899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32%</a:t>
            </a:r>
            <a:endParaRPr lang="en-GB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5903644" y="3942786"/>
            <a:ext cx="405899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10%</a:t>
            </a:r>
            <a:endParaRPr lang="en-GB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6401272" y="3955924"/>
            <a:ext cx="258050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1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3%</a:t>
            </a:r>
            <a:endParaRPr lang="en-GB" sz="11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808078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/>
        </p:nvSpPr>
        <p:spPr>
          <a:xfrm>
            <a:off x="80938" y="2955599"/>
            <a:ext cx="6627755" cy="1620000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>
                <a:lumMod val="40000"/>
                <a:lumOff val="60000"/>
              </a:schemeClr>
            </a:solidFill>
          </a:ln>
          <a:effectLst>
            <a:outerShdw blurRad="292100" dist="127000" dir="2700000" algn="tl" rotWithShape="0">
              <a:prstClr val="black">
                <a:alpha val="64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Rectangle 23"/>
          <p:cNvSpPr/>
          <p:nvPr/>
        </p:nvSpPr>
        <p:spPr>
          <a:xfrm>
            <a:off x="103627" y="1099587"/>
            <a:ext cx="6627755" cy="1620000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>
                <a:lumMod val="40000"/>
                <a:lumOff val="60000"/>
              </a:schemeClr>
            </a:solidFill>
          </a:ln>
          <a:effectLst>
            <a:outerShdw blurRad="292100" dist="127000" dir="2700000" algn="tl" rotWithShape="0">
              <a:prstClr val="black">
                <a:alpha val="64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352" y="287085"/>
            <a:ext cx="6696344" cy="391272"/>
          </a:xfrm>
        </p:spPr>
        <p:txBody>
          <a:bodyPr/>
          <a:lstStyle/>
          <a:p>
            <a:pPr algn="ctr"/>
            <a:r>
              <a:rPr lang="en-GB" sz="3600" dirty="0" smtClean="0"/>
              <a:t>Traffic: SPEED &amp; VOLUME</a:t>
            </a:r>
            <a:endParaRPr sz="3600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2639" y="4945678"/>
            <a:ext cx="6855361" cy="2491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342900" rtl="0" eaLnBrk="1" latinLnBrk="0" hangingPunct="1">
              <a:spcBef>
                <a:spcPct val="20000"/>
              </a:spcBef>
              <a:buFont typeface="Arial"/>
              <a:buNone/>
              <a:defRPr sz="1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Font typeface="Arial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600" i="1" dirty="0">
                <a:solidFill>
                  <a:schemeClr val="tx1">
                    <a:lumMod val="60000"/>
                    <a:lumOff val="40000"/>
                  </a:schemeClr>
                </a:solidFill>
              </a:rPr>
              <a:t>Q1q: Answered: 156  Skipped: </a:t>
            </a:r>
            <a:r>
              <a:rPr lang="en-GB" sz="600" i="1" dirty="0" smtClean="0">
                <a:solidFill>
                  <a:schemeClr val="tx1">
                    <a:lumMod val="60000"/>
                    <a:lumOff val="40000"/>
                  </a:schemeClr>
                </a:solidFill>
              </a:rPr>
              <a:t>2 | </a:t>
            </a:r>
            <a:r>
              <a:rPr lang="en-GB" sz="600" i="1" dirty="0">
                <a:solidFill>
                  <a:schemeClr val="tx1">
                    <a:lumMod val="60000"/>
                    <a:lumOff val="40000"/>
                  </a:schemeClr>
                </a:solidFill>
              </a:rPr>
              <a:t>Q1r: Answered: 156  Skipped: 2</a:t>
            </a:r>
          </a:p>
          <a:p>
            <a:pPr algn="ctr"/>
            <a:endParaRPr lang="en-GB" sz="600" i="1" dirty="0">
              <a:solidFill>
                <a:schemeClr val="tx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17" name="Picture 16" descr="chart2038813210.png"/>
          <p:cNvPicPr>
            <a:picLocks noChangeAspect="1"/>
          </p:cNvPicPr>
          <p:nvPr/>
        </p:nvPicPr>
        <p:blipFill rotWithShape="1">
          <a:blip r:embed="rId3"/>
          <a:srcRect l="14702" t="97470" r="3897" b="571"/>
          <a:stretch/>
        </p:blipFill>
        <p:spPr>
          <a:xfrm>
            <a:off x="2026634" y="2436596"/>
            <a:ext cx="3103029" cy="150284"/>
          </a:xfrm>
          <a:prstGeom prst="rect">
            <a:avLst/>
          </a:prstGeom>
        </p:spPr>
      </p:pic>
      <p:sp>
        <p:nvSpPr>
          <p:cNvPr id="13" name="Content Placeholder 14"/>
          <p:cNvSpPr>
            <a:spLocks noGrp="1"/>
          </p:cNvSpPr>
          <p:nvPr>
            <p:ph idx="1"/>
          </p:nvPr>
        </p:nvSpPr>
        <p:spPr>
          <a:xfrm>
            <a:off x="86352" y="1271574"/>
            <a:ext cx="6667719" cy="395084"/>
          </a:xfrm>
        </p:spPr>
        <p:txBody>
          <a:bodyPr/>
          <a:lstStyle/>
          <a:p>
            <a:pPr algn="ctr">
              <a:spcBef>
                <a:spcPts val="0"/>
              </a:spcBef>
            </a:pPr>
            <a:r>
              <a:rPr lang="en-GB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45% of respondents feel negative about </a:t>
            </a:r>
            <a:r>
              <a:rPr lang="en-GB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SPEED of </a:t>
            </a:r>
            <a:r>
              <a:rPr lang="en-GB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traffic in the village</a:t>
            </a:r>
          </a:p>
        </p:txBody>
      </p:sp>
      <p:pic>
        <p:nvPicPr>
          <p:cNvPr id="28" name="Picture 27" descr="chart2038813210.png"/>
          <p:cNvPicPr>
            <a:picLocks noChangeAspect="1"/>
          </p:cNvPicPr>
          <p:nvPr/>
        </p:nvPicPr>
        <p:blipFill rotWithShape="1">
          <a:blip r:embed="rId3"/>
          <a:srcRect l="15711" t="67417" b="29336"/>
          <a:stretch/>
        </p:blipFill>
        <p:spPr>
          <a:xfrm>
            <a:off x="190983" y="2044330"/>
            <a:ext cx="6439820" cy="333929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700731" y="2114737"/>
            <a:ext cx="405899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19%</a:t>
            </a:r>
            <a:endParaRPr lang="en-GB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2378837" y="2114737"/>
            <a:ext cx="405899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34%</a:t>
            </a:r>
            <a:endParaRPr lang="en-GB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526749" y="2114737"/>
            <a:ext cx="405899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31%</a:t>
            </a:r>
            <a:endParaRPr lang="en-GB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948064" y="2114737"/>
            <a:ext cx="405899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14%</a:t>
            </a:r>
            <a:endParaRPr lang="en-GB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32561" y="2114737"/>
            <a:ext cx="258050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1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2%</a:t>
            </a:r>
            <a:endParaRPr lang="en-GB" sz="11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0" name="Picture 29" descr="chart2038813210.png"/>
          <p:cNvPicPr>
            <a:picLocks noChangeAspect="1"/>
          </p:cNvPicPr>
          <p:nvPr/>
        </p:nvPicPr>
        <p:blipFill rotWithShape="1">
          <a:blip r:embed="rId3"/>
          <a:srcRect l="14702" t="97470" r="3897" b="571"/>
          <a:stretch/>
        </p:blipFill>
        <p:spPr>
          <a:xfrm>
            <a:off x="2003945" y="4264645"/>
            <a:ext cx="3103029" cy="150284"/>
          </a:xfrm>
          <a:prstGeom prst="rect">
            <a:avLst/>
          </a:prstGeom>
        </p:spPr>
      </p:pic>
      <p:sp>
        <p:nvSpPr>
          <p:cNvPr id="31" name="Content Placeholder 14"/>
          <p:cNvSpPr txBox="1">
            <a:spLocks/>
          </p:cNvSpPr>
          <p:nvPr/>
        </p:nvSpPr>
        <p:spPr>
          <a:xfrm>
            <a:off x="63663" y="3151705"/>
            <a:ext cx="6667719" cy="39508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342900" rtl="0" eaLnBrk="1" latinLnBrk="0" hangingPunct="1">
              <a:spcBef>
                <a:spcPct val="20000"/>
              </a:spcBef>
              <a:buFont typeface="Arial"/>
              <a:buNone/>
              <a:defRPr sz="1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Font typeface="Arial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0"/>
              </a:spcBef>
            </a:pPr>
            <a:r>
              <a:rPr lang="en-GB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30% of respondents feel negative about the VOLUME of traffic in the village</a:t>
            </a:r>
            <a:endParaRPr lang="en-GB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8" name="Picture 37" descr="chart2038813210.png"/>
          <p:cNvPicPr>
            <a:picLocks noChangeAspect="1"/>
          </p:cNvPicPr>
          <p:nvPr/>
        </p:nvPicPr>
        <p:blipFill rotWithShape="1">
          <a:blip r:embed="rId3"/>
          <a:srcRect l="15408" t="71580" b="25148"/>
          <a:stretch/>
        </p:blipFill>
        <p:spPr>
          <a:xfrm>
            <a:off x="168295" y="3882213"/>
            <a:ext cx="6439820" cy="336589"/>
          </a:xfrm>
          <a:prstGeom prst="rect">
            <a:avLst/>
          </a:prstGeom>
        </p:spPr>
      </p:pic>
      <p:sp>
        <p:nvSpPr>
          <p:cNvPr id="33" name="TextBox 32"/>
          <p:cNvSpPr txBox="1"/>
          <p:nvPr/>
        </p:nvSpPr>
        <p:spPr>
          <a:xfrm>
            <a:off x="851652" y="3942786"/>
            <a:ext cx="405899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21%</a:t>
            </a:r>
            <a:endParaRPr lang="en-GB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2865423" y="3942786"/>
            <a:ext cx="405899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45%</a:t>
            </a:r>
            <a:endParaRPr lang="en-GB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5123294" y="3942786"/>
            <a:ext cx="405899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19%</a:t>
            </a:r>
            <a:endParaRPr lang="en-GB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6035328" y="3942786"/>
            <a:ext cx="405899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11%</a:t>
            </a:r>
            <a:endParaRPr lang="en-GB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244594" y="3942786"/>
            <a:ext cx="258050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1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4%</a:t>
            </a:r>
            <a:endParaRPr lang="en-GB" sz="11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886745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Rectangle 45"/>
          <p:cNvSpPr/>
          <p:nvPr/>
        </p:nvSpPr>
        <p:spPr>
          <a:xfrm>
            <a:off x="80938" y="2949700"/>
            <a:ext cx="6627755" cy="1620000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>
                <a:lumMod val="40000"/>
                <a:lumOff val="60000"/>
              </a:schemeClr>
            </a:solidFill>
          </a:ln>
          <a:effectLst>
            <a:outerShdw blurRad="292100" dist="127000" dir="2700000" algn="tl" rotWithShape="0">
              <a:prstClr val="black">
                <a:alpha val="64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" name="Rectangle 29"/>
          <p:cNvSpPr/>
          <p:nvPr/>
        </p:nvSpPr>
        <p:spPr>
          <a:xfrm>
            <a:off x="103627" y="1099587"/>
            <a:ext cx="6627755" cy="1620000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>
                <a:lumMod val="40000"/>
                <a:lumOff val="60000"/>
              </a:schemeClr>
            </a:solidFill>
          </a:ln>
          <a:effectLst>
            <a:outerShdw blurRad="292100" dist="127000" dir="2700000" algn="tl" rotWithShape="0">
              <a:prstClr val="black">
                <a:alpha val="64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4" name="Picture 3" descr="chart2038813210.png"/>
          <p:cNvPicPr>
            <a:picLocks noChangeAspect="1"/>
          </p:cNvPicPr>
          <p:nvPr/>
        </p:nvPicPr>
        <p:blipFill rotWithShape="1">
          <a:blip r:embed="rId2"/>
          <a:srcRect l="15646" t="4657" b="92080"/>
          <a:stretch/>
        </p:blipFill>
        <p:spPr>
          <a:xfrm>
            <a:off x="197594" y="2051243"/>
            <a:ext cx="6439820" cy="33553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352" y="287085"/>
            <a:ext cx="6696344" cy="391272"/>
          </a:xfrm>
        </p:spPr>
        <p:txBody>
          <a:bodyPr/>
          <a:lstStyle/>
          <a:p>
            <a:pPr algn="ctr"/>
            <a:r>
              <a:rPr lang="en-GB" sz="3600" dirty="0" smtClean="0"/>
              <a:t>BUS SERVICES</a:t>
            </a:r>
            <a:endParaRPr sz="3600" dirty="0"/>
          </a:p>
        </p:txBody>
      </p:sp>
      <p:sp>
        <p:nvSpPr>
          <p:cNvPr id="16" name="Content Placeholder 2"/>
          <p:cNvSpPr txBox="1">
            <a:spLocks/>
          </p:cNvSpPr>
          <p:nvPr/>
        </p:nvSpPr>
        <p:spPr>
          <a:xfrm>
            <a:off x="0" y="4969627"/>
            <a:ext cx="6858000" cy="2491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342900" rtl="0" eaLnBrk="1" latinLnBrk="0" hangingPunct="1">
              <a:spcBef>
                <a:spcPct val="20000"/>
              </a:spcBef>
              <a:buFont typeface="Arial"/>
              <a:buNone/>
              <a:defRPr sz="1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Font typeface="Arial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600" i="1" dirty="0" smtClean="0">
                <a:solidFill>
                  <a:schemeClr val="tx1">
                    <a:lumMod val="60000"/>
                    <a:lumOff val="40000"/>
                  </a:schemeClr>
                </a:solidFill>
              </a:rPr>
              <a:t>Bar Chart Q1b: Answered: 153  Skipped: </a:t>
            </a:r>
            <a:r>
              <a:rPr lang="en-GB" sz="600" i="1" dirty="0">
                <a:solidFill>
                  <a:schemeClr val="tx1">
                    <a:lumMod val="60000"/>
                    <a:lumOff val="40000"/>
                  </a:schemeClr>
                </a:solidFill>
              </a:rPr>
              <a:t>5 | Q2a: Answered: 150  Skipped: </a:t>
            </a:r>
            <a:r>
              <a:rPr lang="en-GB" sz="600" i="1" dirty="0" smtClean="0">
                <a:solidFill>
                  <a:schemeClr val="tx1">
                    <a:lumMod val="60000"/>
                    <a:lumOff val="40000"/>
                  </a:schemeClr>
                </a:solidFill>
              </a:rPr>
              <a:t>8 | </a:t>
            </a:r>
            <a:r>
              <a:rPr lang="en-GB" sz="600" i="1" dirty="0">
                <a:solidFill>
                  <a:schemeClr val="tx1">
                    <a:lumMod val="60000"/>
                    <a:lumOff val="40000"/>
                  </a:schemeClr>
                </a:solidFill>
              </a:rPr>
              <a:t>Q12: Answered: 151  Skipped: 7</a:t>
            </a:r>
          </a:p>
          <a:p>
            <a:pPr algn="ctr"/>
            <a:endParaRPr lang="en-GB" sz="600" i="1" dirty="0">
              <a:solidFill>
                <a:schemeClr val="tx1">
                  <a:lumMod val="60000"/>
                  <a:lumOff val="40000"/>
                </a:schemeClr>
              </a:solidFill>
            </a:endParaRPr>
          </a:p>
          <a:p>
            <a:pPr algn="ctr"/>
            <a:endParaRPr lang="en-GB" sz="600" i="1" dirty="0">
              <a:solidFill>
                <a:schemeClr val="tx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27" name="Picture 26" descr="chart2039116410.png"/>
          <p:cNvPicPr>
            <a:picLocks noChangeAspect="1"/>
          </p:cNvPicPr>
          <p:nvPr/>
        </p:nvPicPr>
        <p:blipFill rotWithShape="1">
          <a:blip r:embed="rId3"/>
          <a:srcRect l="15856" t="20345" b="58546"/>
          <a:stretch/>
        </p:blipFill>
        <p:spPr>
          <a:xfrm>
            <a:off x="1333535" y="3976501"/>
            <a:ext cx="5302006" cy="225101"/>
          </a:xfrm>
          <a:prstGeom prst="rect">
            <a:avLst/>
          </a:prstGeom>
        </p:spPr>
      </p:pic>
      <p:pic>
        <p:nvPicPr>
          <p:cNvPr id="31" name="Picture 30" descr="chart2039116410.png"/>
          <p:cNvPicPr>
            <a:picLocks noChangeAspect="1"/>
          </p:cNvPicPr>
          <p:nvPr/>
        </p:nvPicPr>
        <p:blipFill rotWithShape="1">
          <a:blip r:embed="rId3"/>
          <a:srcRect l="15856" t="87925" r="31235" b="3500"/>
          <a:stretch/>
        </p:blipFill>
        <p:spPr>
          <a:xfrm>
            <a:off x="2373663" y="4313141"/>
            <a:ext cx="2138230" cy="145856"/>
          </a:xfrm>
          <a:prstGeom prst="rect">
            <a:avLst/>
          </a:prstGeom>
        </p:spPr>
      </p:pic>
      <p:sp>
        <p:nvSpPr>
          <p:cNvPr id="32" name="TextBox 31"/>
          <p:cNvSpPr txBox="1"/>
          <p:nvPr/>
        </p:nvSpPr>
        <p:spPr>
          <a:xfrm>
            <a:off x="1536054" y="3997957"/>
            <a:ext cx="40589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9%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2474529" y="3997957"/>
            <a:ext cx="40589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26%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4737159" y="3997957"/>
            <a:ext cx="40589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64%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3" name="Picture 52"/>
          <p:cNvPicPr>
            <a:picLocks noChangeAspect="1"/>
          </p:cNvPicPr>
          <p:nvPr/>
        </p:nvPicPr>
        <p:blipFill rotWithShape="1">
          <a:blip r:embed="rId4"/>
          <a:srcRect l="47164" t="43381" r="26767" b="53244"/>
          <a:stretch/>
        </p:blipFill>
        <p:spPr>
          <a:xfrm>
            <a:off x="1315556" y="3723043"/>
            <a:ext cx="5319985" cy="227137"/>
          </a:xfrm>
          <a:prstGeom prst="rect">
            <a:avLst/>
          </a:prstGeom>
        </p:spPr>
      </p:pic>
      <p:sp>
        <p:nvSpPr>
          <p:cNvPr id="50" name="TextBox 49"/>
          <p:cNvSpPr txBox="1"/>
          <p:nvPr/>
        </p:nvSpPr>
        <p:spPr>
          <a:xfrm>
            <a:off x="1527648" y="3742266"/>
            <a:ext cx="40589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11%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2467397" y="3742266"/>
            <a:ext cx="40589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25%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4724119" y="3742266"/>
            <a:ext cx="40589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62%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Content Placeholder 14"/>
          <p:cNvSpPr txBox="1">
            <a:spLocks/>
          </p:cNvSpPr>
          <p:nvPr/>
        </p:nvSpPr>
        <p:spPr>
          <a:xfrm>
            <a:off x="86352" y="1248427"/>
            <a:ext cx="6667719" cy="39508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342900" rtl="0" eaLnBrk="1" latinLnBrk="0" hangingPunct="1">
              <a:spcBef>
                <a:spcPct val="20000"/>
              </a:spcBef>
              <a:buFont typeface="Arial"/>
              <a:buNone/>
              <a:defRPr sz="1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Font typeface="Arial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Almost one third of respondents feel negative about the availability of the bus service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76494" y="2099247"/>
            <a:ext cx="405899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17%</a:t>
            </a:r>
            <a:endParaRPr lang="en-GB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912310" y="2099247"/>
            <a:ext cx="405899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50%</a:t>
            </a:r>
            <a:endParaRPr lang="en-GB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352949" y="2099247"/>
            <a:ext cx="405899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23%</a:t>
            </a:r>
            <a:endParaRPr lang="en-GB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6284008" y="2099247"/>
            <a:ext cx="405899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7%</a:t>
            </a:r>
            <a:endParaRPr lang="en-GB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251895" y="2099247"/>
            <a:ext cx="29222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4%</a:t>
            </a:r>
            <a:endParaRPr lang="en-GB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9" name="Picture 38" descr="chart2038813210.png"/>
          <p:cNvPicPr>
            <a:picLocks noChangeAspect="1"/>
          </p:cNvPicPr>
          <p:nvPr/>
        </p:nvPicPr>
        <p:blipFill rotWithShape="1">
          <a:blip r:embed="rId2"/>
          <a:srcRect l="14702" t="97470" r="3897" b="571"/>
          <a:stretch/>
        </p:blipFill>
        <p:spPr>
          <a:xfrm>
            <a:off x="2026634" y="2436596"/>
            <a:ext cx="3103029" cy="150284"/>
          </a:xfrm>
          <a:prstGeom prst="rect">
            <a:avLst/>
          </a:prstGeom>
        </p:spPr>
      </p:pic>
      <p:sp>
        <p:nvSpPr>
          <p:cNvPr id="44" name="TextBox 43"/>
          <p:cNvSpPr txBox="1"/>
          <p:nvPr/>
        </p:nvSpPr>
        <p:spPr>
          <a:xfrm>
            <a:off x="115435" y="3957631"/>
            <a:ext cx="12875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900" dirty="0" smtClean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Use of bus for leisure or recreation</a:t>
            </a:r>
            <a:endParaRPr lang="en-GB" sz="900" dirty="0">
              <a:solidFill>
                <a:schemeClr val="tx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130569" y="3709351"/>
            <a:ext cx="146125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900" dirty="0" smtClean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Use of bus in Keevil</a:t>
            </a:r>
            <a:endParaRPr lang="en-GB" sz="900" dirty="0">
              <a:solidFill>
                <a:schemeClr val="tx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Content Placeholder 14"/>
          <p:cNvSpPr txBox="1">
            <a:spLocks/>
          </p:cNvSpPr>
          <p:nvPr/>
        </p:nvSpPr>
        <p:spPr>
          <a:xfrm>
            <a:off x="63663" y="3151705"/>
            <a:ext cx="6667719" cy="39508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342900" rtl="0" eaLnBrk="1" latinLnBrk="0" hangingPunct="1">
              <a:spcBef>
                <a:spcPct val="20000"/>
              </a:spcBef>
              <a:buFont typeface="Arial"/>
              <a:buNone/>
              <a:defRPr sz="1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Font typeface="Arial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GB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ore </a:t>
            </a:r>
            <a:r>
              <a:rPr lang="en-GB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than a third do use the bus at least </a:t>
            </a:r>
            <a:r>
              <a:rPr lang="en-GB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occasionally…</a:t>
            </a:r>
            <a:endParaRPr lang="en-GB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6" name="Content Placeholder 2"/>
          <p:cNvSpPr txBox="1">
            <a:spLocks/>
          </p:cNvSpPr>
          <p:nvPr/>
        </p:nvSpPr>
        <p:spPr>
          <a:xfrm>
            <a:off x="1223013" y="3489834"/>
            <a:ext cx="473805" cy="2491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342900" rtl="0" eaLnBrk="1" latinLnBrk="0" hangingPunct="1">
              <a:spcBef>
                <a:spcPct val="20000"/>
              </a:spcBef>
              <a:buFont typeface="Arial"/>
              <a:buNone/>
              <a:defRPr sz="1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Font typeface="Arial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900" dirty="0" smtClean="0">
                <a:solidFill>
                  <a:schemeClr val="tx1">
                    <a:lumMod val="75000"/>
                  </a:schemeClr>
                </a:solidFill>
              </a:rPr>
              <a:t>2%</a:t>
            </a:r>
            <a:endParaRPr lang="en-GB" sz="900" dirty="0">
              <a:solidFill>
                <a:schemeClr val="tx1">
                  <a:lumMod val="75000"/>
                </a:schemeClr>
              </a:solidFill>
            </a:endParaRPr>
          </a:p>
        </p:txBody>
      </p:sp>
      <p:cxnSp>
        <p:nvCxnSpPr>
          <p:cNvPr id="57" name="Straight Connector 56"/>
          <p:cNvCxnSpPr/>
          <p:nvPr/>
        </p:nvCxnSpPr>
        <p:spPr>
          <a:xfrm>
            <a:off x="1394986" y="3671701"/>
            <a:ext cx="0" cy="180000"/>
          </a:xfrm>
          <a:prstGeom prst="line">
            <a:avLst/>
          </a:prstGeom>
          <a:ln w="12700">
            <a:solidFill>
              <a:schemeClr val="tx1">
                <a:lumMod val="60000"/>
                <a:lumOff val="40000"/>
              </a:schemeClr>
            </a:solidFill>
            <a:tailEnd type="oval" w="sm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0" name="Content Placeholder 2"/>
          <p:cNvSpPr txBox="1">
            <a:spLocks/>
          </p:cNvSpPr>
          <p:nvPr/>
        </p:nvSpPr>
        <p:spPr>
          <a:xfrm>
            <a:off x="1223012" y="4246871"/>
            <a:ext cx="473805" cy="2491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342900" rtl="0" eaLnBrk="1" latinLnBrk="0" hangingPunct="1">
              <a:spcBef>
                <a:spcPct val="20000"/>
              </a:spcBef>
              <a:buFont typeface="Arial"/>
              <a:buNone/>
              <a:defRPr sz="1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Font typeface="Arial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900" dirty="0" smtClean="0">
                <a:solidFill>
                  <a:schemeClr val="tx1">
                    <a:lumMod val="75000"/>
                  </a:schemeClr>
                </a:solidFill>
              </a:rPr>
              <a:t>1%</a:t>
            </a:r>
            <a:endParaRPr lang="en-GB" sz="900" dirty="0">
              <a:solidFill>
                <a:schemeClr val="tx1">
                  <a:lumMod val="75000"/>
                </a:schemeClr>
              </a:solidFill>
            </a:endParaRPr>
          </a:p>
        </p:txBody>
      </p:sp>
      <p:cxnSp>
        <p:nvCxnSpPr>
          <p:cNvPr id="61" name="Straight Connector 60"/>
          <p:cNvCxnSpPr/>
          <p:nvPr/>
        </p:nvCxnSpPr>
        <p:spPr>
          <a:xfrm flipV="1">
            <a:off x="1373767" y="4101896"/>
            <a:ext cx="0" cy="180000"/>
          </a:xfrm>
          <a:prstGeom prst="line">
            <a:avLst/>
          </a:prstGeom>
          <a:ln w="12700">
            <a:solidFill>
              <a:schemeClr val="tx1">
                <a:lumMod val="60000"/>
                <a:lumOff val="40000"/>
              </a:schemeClr>
            </a:solidFill>
            <a:tailEnd type="oval" w="sm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1189699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Rectangle 50"/>
          <p:cNvSpPr/>
          <p:nvPr/>
        </p:nvSpPr>
        <p:spPr>
          <a:xfrm>
            <a:off x="103627" y="1099587"/>
            <a:ext cx="6627755" cy="1620000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>
                <a:lumMod val="40000"/>
                <a:lumOff val="60000"/>
              </a:schemeClr>
            </a:solidFill>
          </a:ln>
          <a:effectLst>
            <a:outerShdw blurRad="292100" dist="127000" dir="2700000" algn="tl" rotWithShape="0">
              <a:prstClr val="black">
                <a:alpha val="64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352" y="287085"/>
            <a:ext cx="6696344" cy="391272"/>
          </a:xfrm>
        </p:spPr>
        <p:txBody>
          <a:bodyPr/>
          <a:lstStyle/>
          <a:p>
            <a:pPr algn="ctr"/>
            <a:r>
              <a:rPr lang="en-GB" sz="3600" dirty="0" smtClean="0"/>
              <a:t>TRANSPORT</a:t>
            </a:r>
            <a:endParaRPr sz="3600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2639" y="4945678"/>
            <a:ext cx="6855361" cy="2491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342900" rtl="0" eaLnBrk="1" latinLnBrk="0" hangingPunct="1">
              <a:spcBef>
                <a:spcPct val="20000"/>
              </a:spcBef>
              <a:buFont typeface="Arial"/>
              <a:buNone/>
              <a:defRPr sz="1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Font typeface="Arial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600" i="1" dirty="0" smtClean="0">
                <a:solidFill>
                  <a:schemeClr val="tx1">
                    <a:lumMod val="60000"/>
                    <a:lumOff val="40000"/>
                  </a:schemeClr>
                </a:solidFill>
              </a:rPr>
              <a:t>Q1a &amp; Q1l </a:t>
            </a:r>
            <a:r>
              <a:rPr lang="en-GB" sz="600" i="1" dirty="0">
                <a:solidFill>
                  <a:schemeClr val="tx1">
                    <a:lumMod val="60000"/>
                    <a:lumOff val="40000"/>
                  </a:schemeClr>
                </a:solidFill>
              </a:rPr>
              <a:t>Answered: </a:t>
            </a:r>
            <a:r>
              <a:rPr lang="en-GB" sz="600" i="1" dirty="0" smtClean="0">
                <a:solidFill>
                  <a:schemeClr val="tx1">
                    <a:lumMod val="60000"/>
                    <a:lumOff val="40000"/>
                  </a:schemeClr>
                </a:solidFill>
              </a:rPr>
              <a:t>153  </a:t>
            </a:r>
            <a:r>
              <a:rPr lang="en-GB" sz="600" i="1" dirty="0">
                <a:solidFill>
                  <a:schemeClr val="tx1">
                    <a:lumMod val="60000"/>
                    <a:lumOff val="40000"/>
                  </a:schemeClr>
                </a:solidFill>
              </a:rPr>
              <a:t>Skipped: </a:t>
            </a:r>
            <a:r>
              <a:rPr lang="en-GB" sz="600" i="1" dirty="0" smtClean="0">
                <a:solidFill>
                  <a:schemeClr val="tx1">
                    <a:lumMod val="60000"/>
                    <a:lumOff val="40000"/>
                  </a:schemeClr>
                </a:solidFill>
              </a:rPr>
              <a:t>5 | Q11 Answered 143 Skipped 24 | Q23 Answered 108 Skipped 50  </a:t>
            </a:r>
            <a:endParaRPr lang="en-GB" sz="600" i="1" dirty="0">
              <a:solidFill>
                <a:schemeClr val="tx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17" name="Picture 16" descr="chart2038813210.png"/>
          <p:cNvPicPr>
            <a:picLocks noChangeAspect="1"/>
          </p:cNvPicPr>
          <p:nvPr/>
        </p:nvPicPr>
        <p:blipFill rotWithShape="1">
          <a:blip r:embed="rId3"/>
          <a:srcRect l="14702" t="97470" r="3897" b="571"/>
          <a:stretch/>
        </p:blipFill>
        <p:spPr>
          <a:xfrm>
            <a:off x="2026634" y="2442389"/>
            <a:ext cx="3103029" cy="150284"/>
          </a:xfrm>
          <a:prstGeom prst="rect">
            <a:avLst/>
          </a:prstGeom>
        </p:spPr>
      </p:pic>
      <p:sp>
        <p:nvSpPr>
          <p:cNvPr id="13" name="Content Placeholder 14"/>
          <p:cNvSpPr>
            <a:spLocks noGrp="1"/>
          </p:cNvSpPr>
          <p:nvPr>
            <p:ph idx="1"/>
          </p:nvPr>
        </p:nvSpPr>
        <p:spPr>
          <a:xfrm>
            <a:off x="86352" y="1248427"/>
            <a:ext cx="6667719" cy="395084"/>
          </a:xfrm>
        </p:spPr>
        <p:txBody>
          <a:bodyPr/>
          <a:lstStyle/>
          <a:p>
            <a:pPr algn="ctr">
              <a:spcBef>
                <a:spcPts val="0"/>
              </a:spcBef>
            </a:pPr>
            <a:r>
              <a:rPr lang="en-GB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Two thirds respondents feel positive that we have good access to nearby towns, major routes and cities</a:t>
            </a:r>
            <a:endParaRPr lang="en-GB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4" name="Picture 33" descr="chart2038813210.png"/>
          <p:cNvPicPr>
            <a:picLocks noChangeAspect="1"/>
          </p:cNvPicPr>
          <p:nvPr/>
        </p:nvPicPr>
        <p:blipFill rotWithShape="1">
          <a:blip r:embed="rId3"/>
          <a:srcRect l="15826" t="416" b="96236"/>
          <a:stretch/>
        </p:blipFill>
        <p:spPr>
          <a:xfrm>
            <a:off x="1526597" y="2172486"/>
            <a:ext cx="5100543" cy="224495"/>
          </a:xfrm>
          <a:prstGeom prst="rect">
            <a:avLst/>
          </a:prstGeom>
        </p:spPr>
      </p:pic>
      <p:pic>
        <p:nvPicPr>
          <p:cNvPr id="35" name="Picture 34" descr="chart2038813210.png"/>
          <p:cNvPicPr>
            <a:picLocks noChangeAspect="1"/>
          </p:cNvPicPr>
          <p:nvPr/>
        </p:nvPicPr>
        <p:blipFill rotWithShape="1">
          <a:blip r:embed="rId3"/>
          <a:srcRect l="15637" t="46397" b="50069"/>
          <a:stretch/>
        </p:blipFill>
        <p:spPr>
          <a:xfrm>
            <a:off x="1515155" y="1942291"/>
            <a:ext cx="5111985" cy="236893"/>
          </a:xfrm>
          <a:prstGeom prst="rect">
            <a:avLst/>
          </a:prstGeom>
        </p:spPr>
      </p:pic>
      <p:sp>
        <p:nvSpPr>
          <p:cNvPr id="36" name="TextBox 35"/>
          <p:cNvSpPr txBox="1"/>
          <p:nvPr/>
        </p:nvSpPr>
        <p:spPr>
          <a:xfrm>
            <a:off x="1848559" y="1965415"/>
            <a:ext cx="398517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1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21%</a:t>
            </a:r>
            <a:endParaRPr lang="en-GB" sz="11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1832904" y="2192869"/>
            <a:ext cx="401012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1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16%</a:t>
            </a:r>
            <a:endParaRPr lang="en-GB" sz="11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3709633" y="2193331"/>
            <a:ext cx="410953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1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52%</a:t>
            </a:r>
            <a:endParaRPr lang="en-GB" sz="11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5645593" y="2188802"/>
            <a:ext cx="431115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1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25%</a:t>
            </a:r>
            <a:endParaRPr lang="en-GB" sz="11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6498115" y="1973812"/>
            <a:ext cx="258050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GB" sz="11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%</a:t>
            </a:r>
            <a:endParaRPr lang="en-GB" sz="11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5626522" y="1966922"/>
            <a:ext cx="387075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1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28%</a:t>
            </a:r>
            <a:endParaRPr lang="en-GB" sz="11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3528695" y="1966637"/>
            <a:ext cx="384849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1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49%</a:t>
            </a:r>
            <a:endParaRPr lang="en-GB" sz="11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6381166" y="2184320"/>
            <a:ext cx="258050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</a:t>
            </a:r>
            <a:r>
              <a:rPr lang="en-GB" sz="11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%</a:t>
            </a:r>
            <a:endParaRPr lang="en-GB" sz="11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115435" y="2143176"/>
            <a:ext cx="14612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900" dirty="0" smtClean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Access to major routes &amp; cities</a:t>
            </a:r>
            <a:endParaRPr lang="en-GB" sz="900" dirty="0">
              <a:solidFill>
                <a:schemeClr val="tx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130569" y="1912257"/>
            <a:ext cx="146125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900" dirty="0" smtClean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Proximity to other towns</a:t>
            </a:r>
            <a:endParaRPr lang="en-GB" sz="900" dirty="0">
              <a:solidFill>
                <a:schemeClr val="tx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7" name="Rectangle 46"/>
          <p:cNvSpPr/>
          <p:nvPr/>
        </p:nvSpPr>
        <p:spPr>
          <a:xfrm>
            <a:off x="103627" y="2955600"/>
            <a:ext cx="3262489" cy="1619999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>
                <a:lumMod val="40000"/>
                <a:lumOff val="60000"/>
              </a:schemeClr>
            </a:solidFill>
          </a:ln>
          <a:effectLst>
            <a:outerShdw blurRad="292100" dist="127000" dir="2700000" algn="tl" rotWithShape="0">
              <a:prstClr val="black">
                <a:alpha val="64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48" name="Picture 47" descr="chart2144868560.png"/>
          <p:cNvPicPr>
            <a:picLocks noChangeAspect="1"/>
          </p:cNvPicPr>
          <p:nvPr/>
        </p:nvPicPr>
        <p:blipFill rotWithShape="1">
          <a:blip r:embed="rId4"/>
          <a:srcRect l="15643" t="73027" r="7312" b="12361"/>
          <a:stretch/>
        </p:blipFill>
        <p:spPr>
          <a:xfrm>
            <a:off x="179409" y="4297740"/>
            <a:ext cx="2928395" cy="233749"/>
          </a:xfrm>
          <a:prstGeom prst="rect">
            <a:avLst/>
          </a:prstGeom>
        </p:spPr>
      </p:pic>
      <p:pic>
        <p:nvPicPr>
          <p:cNvPr id="46" name="Picture 45" descr="chart2144868560.png"/>
          <p:cNvPicPr>
            <a:picLocks noChangeAspect="1"/>
          </p:cNvPicPr>
          <p:nvPr/>
        </p:nvPicPr>
        <p:blipFill rotWithShape="1">
          <a:blip r:embed="rId4"/>
          <a:srcRect l="15643" t="21259" r="17978" b="57279"/>
          <a:stretch/>
        </p:blipFill>
        <p:spPr>
          <a:xfrm>
            <a:off x="196770" y="3869601"/>
            <a:ext cx="3108818" cy="351825"/>
          </a:xfrm>
          <a:prstGeom prst="rect">
            <a:avLst/>
          </a:prstGeom>
        </p:spPr>
      </p:pic>
      <p:pic>
        <p:nvPicPr>
          <p:cNvPr id="49" name="Picture 48" descr="chart2144868560.png"/>
          <p:cNvPicPr>
            <a:picLocks noChangeAspect="1"/>
          </p:cNvPicPr>
          <p:nvPr/>
        </p:nvPicPr>
        <p:blipFill rotWithShape="1">
          <a:blip r:embed="rId4"/>
          <a:srcRect l="15644" t="88537" r="19480" b="4340"/>
          <a:stretch/>
        </p:blipFill>
        <p:spPr>
          <a:xfrm>
            <a:off x="867642" y="4417529"/>
            <a:ext cx="2465868" cy="113961"/>
          </a:xfrm>
          <a:prstGeom prst="rect">
            <a:avLst/>
          </a:prstGeom>
        </p:spPr>
      </p:pic>
      <p:sp>
        <p:nvSpPr>
          <p:cNvPr id="26" name="Content Placeholder 14"/>
          <p:cNvSpPr txBox="1">
            <a:spLocks/>
          </p:cNvSpPr>
          <p:nvPr/>
        </p:nvSpPr>
        <p:spPr>
          <a:xfrm>
            <a:off x="63663" y="3151700"/>
            <a:ext cx="3365337" cy="39508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342900" rtl="0" eaLnBrk="1" latinLnBrk="0" hangingPunct="1">
              <a:spcBef>
                <a:spcPct val="20000"/>
              </a:spcBef>
              <a:buFont typeface="Arial"/>
              <a:buNone/>
              <a:defRPr sz="1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Font typeface="Arial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0"/>
              </a:spcBef>
            </a:pPr>
            <a:r>
              <a:rPr lang="en-GB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Most people drive when they go to work outside the parish</a:t>
            </a:r>
            <a:endParaRPr lang="en-GB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1034473" y="3950871"/>
            <a:ext cx="398517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1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62%</a:t>
            </a:r>
            <a:endParaRPr lang="en-GB" sz="11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2034428" y="3950871"/>
            <a:ext cx="398517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1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9%</a:t>
            </a:r>
            <a:endParaRPr lang="en-GB" sz="11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2630080" y="3950871"/>
            <a:ext cx="398517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1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34%</a:t>
            </a:r>
            <a:endParaRPr lang="en-GB" sz="11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8" name="Content Placeholder 2"/>
          <p:cNvSpPr txBox="1">
            <a:spLocks/>
          </p:cNvSpPr>
          <p:nvPr/>
        </p:nvSpPr>
        <p:spPr>
          <a:xfrm>
            <a:off x="2029631" y="3673501"/>
            <a:ext cx="473805" cy="2491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342900" rtl="0" eaLnBrk="1" latinLnBrk="0" hangingPunct="1">
              <a:spcBef>
                <a:spcPct val="20000"/>
              </a:spcBef>
              <a:buFont typeface="Arial"/>
              <a:buNone/>
              <a:defRPr sz="1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Font typeface="Arial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900" dirty="0" smtClean="0">
                <a:solidFill>
                  <a:schemeClr val="tx1">
                    <a:lumMod val="75000"/>
                  </a:schemeClr>
                </a:solidFill>
              </a:rPr>
              <a:t>1%</a:t>
            </a:r>
            <a:endParaRPr lang="en-GB" sz="900" dirty="0">
              <a:solidFill>
                <a:schemeClr val="tx1">
                  <a:lumMod val="75000"/>
                </a:schemeClr>
              </a:solidFill>
            </a:endParaRPr>
          </a:p>
        </p:txBody>
      </p:sp>
      <p:sp>
        <p:nvSpPr>
          <p:cNvPr id="59" name="Content Placeholder 2"/>
          <p:cNvSpPr txBox="1">
            <a:spLocks/>
          </p:cNvSpPr>
          <p:nvPr/>
        </p:nvSpPr>
        <p:spPr>
          <a:xfrm>
            <a:off x="71334" y="3576639"/>
            <a:ext cx="473805" cy="2491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342900" rtl="0" eaLnBrk="1" latinLnBrk="0" hangingPunct="1">
              <a:spcBef>
                <a:spcPct val="20000"/>
              </a:spcBef>
              <a:buFont typeface="Arial"/>
              <a:buNone/>
              <a:defRPr sz="1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Font typeface="Arial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900" dirty="0" smtClean="0">
                <a:solidFill>
                  <a:schemeClr val="tx1">
                    <a:lumMod val="75000"/>
                  </a:schemeClr>
                </a:solidFill>
              </a:rPr>
              <a:t>4%</a:t>
            </a:r>
            <a:endParaRPr lang="en-GB" sz="900" dirty="0">
              <a:solidFill>
                <a:schemeClr val="tx1">
                  <a:lumMod val="75000"/>
                </a:schemeClr>
              </a:solidFill>
            </a:endParaRPr>
          </a:p>
        </p:txBody>
      </p:sp>
      <p:sp>
        <p:nvSpPr>
          <p:cNvPr id="60" name="Content Placeholder 2"/>
          <p:cNvSpPr txBox="1">
            <a:spLocks/>
          </p:cNvSpPr>
          <p:nvPr/>
        </p:nvSpPr>
        <p:spPr>
          <a:xfrm>
            <a:off x="226367" y="3673498"/>
            <a:ext cx="473805" cy="2491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342900" rtl="0" eaLnBrk="1" latinLnBrk="0" hangingPunct="1">
              <a:spcBef>
                <a:spcPct val="20000"/>
              </a:spcBef>
              <a:buFont typeface="Arial"/>
              <a:buNone/>
              <a:defRPr sz="1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Font typeface="Arial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900" dirty="0" smtClean="0">
                <a:solidFill>
                  <a:schemeClr val="tx1">
                    <a:lumMod val="75000"/>
                  </a:schemeClr>
                </a:solidFill>
              </a:rPr>
              <a:t>3%</a:t>
            </a:r>
            <a:endParaRPr lang="en-GB" sz="900" dirty="0">
              <a:solidFill>
                <a:schemeClr val="tx1">
                  <a:lumMod val="75000"/>
                </a:schemeClr>
              </a:solidFill>
            </a:endParaRPr>
          </a:p>
        </p:txBody>
      </p:sp>
      <p:cxnSp>
        <p:nvCxnSpPr>
          <p:cNvPr id="61" name="Straight Connector 60"/>
          <p:cNvCxnSpPr/>
          <p:nvPr/>
        </p:nvCxnSpPr>
        <p:spPr>
          <a:xfrm>
            <a:off x="243307" y="3758506"/>
            <a:ext cx="0" cy="180000"/>
          </a:xfrm>
          <a:prstGeom prst="line">
            <a:avLst/>
          </a:prstGeom>
          <a:ln w="12700">
            <a:solidFill>
              <a:schemeClr val="tx1">
                <a:lumMod val="60000"/>
                <a:lumOff val="40000"/>
              </a:schemeClr>
            </a:solidFill>
            <a:tailEnd type="oval" w="sm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/>
          <p:cNvCxnSpPr/>
          <p:nvPr/>
        </p:nvCxnSpPr>
        <p:spPr>
          <a:xfrm>
            <a:off x="340289" y="3855483"/>
            <a:ext cx="0" cy="180000"/>
          </a:xfrm>
          <a:prstGeom prst="line">
            <a:avLst/>
          </a:prstGeom>
          <a:ln w="12700">
            <a:solidFill>
              <a:schemeClr val="tx1">
                <a:lumMod val="60000"/>
                <a:lumOff val="40000"/>
              </a:schemeClr>
            </a:solidFill>
            <a:tailEnd type="oval" w="sm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/>
          <p:cNvCxnSpPr/>
          <p:nvPr/>
        </p:nvCxnSpPr>
        <p:spPr>
          <a:xfrm>
            <a:off x="2266506" y="3852711"/>
            <a:ext cx="0" cy="180000"/>
          </a:xfrm>
          <a:prstGeom prst="line">
            <a:avLst/>
          </a:prstGeom>
          <a:ln w="12700">
            <a:solidFill>
              <a:schemeClr val="tx1">
                <a:lumMod val="60000"/>
                <a:lumOff val="40000"/>
              </a:schemeClr>
            </a:solidFill>
            <a:tailEnd type="oval" w="sm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4" name="Content Placeholder 2"/>
          <p:cNvSpPr txBox="1">
            <a:spLocks/>
          </p:cNvSpPr>
          <p:nvPr/>
        </p:nvSpPr>
        <p:spPr>
          <a:xfrm>
            <a:off x="2998049" y="3675431"/>
            <a:ext cx="473805" cy="2491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342900" rtl="0" eaLnBrk="1" latinLnBrk="0" hangingPunct="1">
              <a:spcBef>
                <a:spcPct val="20000"/>
              </a:spcBef>
              <a:buFont typeface="Arial"/>
              <a:buNone/>
              <a:defRPr sz="1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Font typeface="Arial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900" dirty="0" smtClean="0">
                <a:solidFill>
                  <a:schemeClr val="tx1">
                    <a:lumMod val="75000"/>
                  </a:schemeClr>
                </a:solidFill>
              </a:rPr>
              <a:t>4%</a:t>
            </a:r>
            <a:endParaRPr lang="en-GB" sz="900" dirty="0">
              <a:solidFill>
                <a:schemeClr val="tx1">
                  <a:lumMod val="75000"/>
                </a:schemeClr>
              </a:solidFill>
            </a:endParaRPr>
          </a:p>
        </p:txBody>
      </p:sp>
      <p:cxnSp>
        <p:nvCxnSpPr>
          <p:cNvPr id="65" name="Straight Connector 64"/>
          <p:cNvCxnSpPr/>
          <p:nvPr/>
        </p:nvCxnSpPr>
        <p:spPr>
          <a:xfrm>
            <a:off x="3234924" y="3854641"/>
            <a:ext cx="0" cy="180000"/>
          </a:xfrm>
          <a:prstGeom prst="line">
            <a:avLst/>
          </a:prstGeom>
          <a:ln w="12700">
            <a:solidFill>
              <a:schemeClr val="tx1">
                <a:lumMod val="60000"/>
                <a:lumOff val="40000"/>
              </a:schemeClr>
            </a:solidFill>
            <a:tailEnd type="oval" w="sm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6" name="Rectangle 65"/>
          <p:cNvSpPr/>
          <p:nvPr/>
        </p:nvSpPr>
        <p:spPr>
          <a:xfrm>
            <a:off x="3498418" y="2955600"/>
            <a:ext cx="3262489" cy="1619999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>
                <a:lumMod val="40000"/>
                <a:lumOff val="60000"/>
              </a:schemeClr>
            </a:solidFill>
          </a:ln>
          <a:effectLst>
            <a:outerShdw blurRad="292100" dist="127000" dir="2700000" algn="tl" rotWithShape="0">
              <a:prstClr val="black">
                <a:alpha val="64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7" name="Content Placeholder 14"/>
          <p:cNvSpPr txBox="1">
            <a:spLocks/>
          </p:cNvSpPr>
          <p:nvPr/>
        </p:nvSpPr>
        <p:spPr>
          <a:xfrm>
            <a:off x="3453359" y="3147193"/>
            <a:ext cx="3365337" cy="39508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342900" rtl="0" eaLnBrk="1" latinLnBrk="0" hangingPunct="1">
              <a:spcBef>
                <a:spcPct val="20000"/>
              </a:spcBef>
              <a:buFont typeface="Arial"/>
              <a:buNone/>
              <a:defRPr sz="1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Font typeface="Arial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0"/>
              </a:spcBef>
            </a:pPr>
            <a:r>
              <a:rPr lang="en-GB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55% of those working/studying do so at home at least sometimes</a:t>
            </a:r>
            <a:endParaRPr lang="en-GB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8" name="Picture 67" descr="chart2039444700.png"/>
          <p:cNvPicPr>
            <a:picLocks noChangeAspect="1"/>
          </p:cNvPicPr>
          <p:nvPr/>
        </p:nvPicPr>
        <p:blipFill rotWithShape="1">
          <a:blip r:embed="rId5"/>
          <a:srcRect l="15613" t="88191" r="46294" b="2622"/>
          <a:stretch/>
        </p:blipFill>
        <p:spPr>
          <a:xfrm>
            <a:off x="4424433" y="4354788"/>
            <a:ext cx="1539433" cy="156259"/>
          </a:xfrm>
          <a:prstGeom prst="rect">
            <a:avLst/>
          </a:prstGeom>
        </p:spPr>
      </p:pic>
      <p:pic>
        <p:nvPicPr>
          <p:cNvPr id="70" name="Picture 69" descr="chart2039444700.png"/>
          <p:cNvPicPr>
            <a:picLocks noChangeAspect="1"/>
          </p:cNvPicPr>
          <p:nvPr/>
        </p:nvPicPr>
        <p:blipFill rotWithShape="1">
          <a:blip r:embed="rId5"/>
          <a:srcRect l="15613" t="25925" b="52412"/>
          <a:stretch/>
        </p:blipFill>
        <p:spPr>
          <a:xfrm>
            <a:off x="3581041" y="3869601"/>
            <a:ext cx="3108818" cy="352435"/>
          </a:xfrm>
          <a:prstGeom prst="rect">
            <a:avLst/>
          </a:prstGeom>
        </p:spPr>
      </p:pic>
      <p:sp>
        <p:nvSpPr>
          <p:cNvPr id="71" name="TextBox 70"/>
          <p:cNvSpPr txBox="1"/>
          <p:nvPr/>
        </p:nvSpPr>
        <p:spPr>
          <a:xfrm>
            <a:off x="3736026" y="3950871"/>
            <a:ext cx="398517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1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18%</a:t>
            </a:r>
            <a:endParaRPr lang="en-GB" sz="11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4510271" y="3950871"/>
            <a:ext cx="398517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1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37%</a:t>
            </a:r>
            <a:endParaRPr lang="en-GB" sz="11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3" name="TextBox 72"/>
          <p:cNvSpPr txBox="1"/>
          <p:nvPr/>
        </p:nvSpPr>
        <p:spPr>
          <a:xfrm>
            <a:off x="5817766" y="3950871"/>
            <a:ext cx="398517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1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45%</a:t>
            </a:r>
            <a:endParaRPr lang="en-GB" sz="11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54164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/>
          <p:cNvSpPr/>
          <p:nvPr/>
        </p:nvSpPr>
        <p:spPr>
          <a:xfrm>
            <a:off x="103627" y="1099587"/>
            <a:ext cx="6627755" cy="1620000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>
                <a:lumMod val="40000"/>
                <a:lumOff val="60000"/>
              </a:schemeClr>
            </a:solidFill>
          </a:ln>
          <a:effectLst>
            <a:outerShdw blurRad="292100" dist="127000" dir="2700000" algn="tl" rotWithShape="0">
              <a:prstClr val="black">
                <a:alpha val="64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31" name="Picture 30" descr="chart2038813210.png"/>
          <p:cNvPicPr>
            <a:picLocks noChangeAspect="1"/>
          </p:cNvPicPr>
          <p:nvPr/>
        </p:nvPicPr>
        <p:blipFill rotWithShape="1">
          <a:blip r:embed="rId2"/>
          <a:srcRect l="15815" t="13024" b="83713"/>
          <a:stretch/>
        </p:blipFill>
        <p:spPr>
          <a:xfrm>
            <a:off x="214869" y="2051243"/>
            <a:ext cx="6439820" cy="33553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87085"/>
            <a:ext cx="6858000" cy="391272"/>
          </a:xfrm>
        </p:spPr>
        <p:txBody>
          <a:bodyPr/>
          <a:lstStyle/>
          <a:p>
            <a:pPr algn="ctr"/>
            <a:r>
              <a:rPr lang="en-GB" sz="3600" dirty="0" smtClean="0"/>
              <a:t>ROADS, VERGES &amp; BYWAYS</a:t>
            </a:r>
            <a:endParaRPr lang="en-GB" sz="3600" dirty="0"/>
          </a:p>
        </p:txBody>
      </p:sp>
      <p:sp>
        <p:nvSpPr>
          <p:cNvPr id="24" name="Content Placeholder 2"/>
          <p:cNvSpPr txBox="1">
            <a:spLocks/>
          </p:cNvSpPr>
          <p:nvPr/>
        </p:nvSpPr>
        <p:spPr>
          <a:xfrm>
            <a:off x="2639" y="4972219"/>
            <a:ext cx="6855361" cy="2491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342900" rtl="0" eaLnBrk="1" latinLnBrk="0" hangingPunct="1">
              <a:spcBef>
                <a:spcPct val="20000"/>
              </a:spcBef>
              <a:buFont typeface="Arial"/>
              <a:buNone/>
              <a:defRPr sz="1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Font typeface="Arial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600" i="1" dirty="0" smtClean="0">
                <a:solidFill>
                  <a:schemeClr val="tx1">
                    <a:lumMod val="60000"/>
                    <a:lumOff val="40000"/>
                  </a:schemeClr>
                </a:solidFill>
              </a:rPr>
              <a:t>Bar chart Q1d: </a:t>
            </a:r>
            <a:r>
              <a:rPr lang="en-GB" sz="600" i="1" dirty="0">
                <a:solidFill>
                  <a:schemeClr val="tx1">
                    <a:lumMod val="60000"/>
                    <a:lumOff val="40000"/>
                  </a:schemeClr>
                </a:solidFill>
              </a:rPr>
              <a:t>Answered: 155  Skipped: </a:t>
            </a:r>
            <a:r>
              <a:rPr lang="en-GB" sz="600" i="1" dirty="0" smtClean="0">
                <a:solidFill>
                  <a:schemeClr val="tx1">
                    <a:lumMod val="60000"/>
                    <a:lumOff val="40000"/>
                  </a:schemeClr>
                </a:solidFill>
              </a:rPr>
              <a:t>3 | Q1m: Answered 154 Skipped 4 | Q2c: Answered 155 Skipped 3  </a:t>
            </a:r>
            <a:endParaRPr lang="en-GB" sz="600" i="1" dirty="0">
              <a:solidFill>
                <a:schemeClr val="tx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1036788" y="2099239"/>
            <a:ext cx="405899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26%</a:t>
            </a:r>
            <a:endParaRPr lang="en-GB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2563694" y="2099239"/>
            <a:ext cx="405899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20%</a:t>
            </a:r>
            <a:endParaRPr lang="en-GB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4353236" y="2099239"/>
            <a:ext cx="405899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38%</a:t>
            </a:r>
            <a:endParaRPr lang="en-GB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6075175" y="2099239"/>
            <a:ext cx="405899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12%</a:t>
            </a:r>
            <a:endParaRPr lang="en-GB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235323" y="2115623"/>
            <a:ext cx="332700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1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3%</a:t>
            </a:r>
            <a:endParaRPr lang="en-GB" sz="11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Content Placeholder 14"/>
          <p:cNvSpPr txBox="1">
            <a:spLocks/>
          </p:cNvSpPr>
          <p:nvPr/>
        </p:nvSpPr>
        <p:spPr>
          <a:xfrm>
            <a:off x="86352" y="1248427"/>
            <a:ext cx="6667719" cy="39508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342900" rtl="0" eaLnBrk="1" latinLnBrk="0" hangingPunct="1">
              <a:spcBef>
                <a:spcPct val="20000"/>
              </a:spcBef>
              <a:buFont typeface="Arial"/>
              <a:buNone/>
              <a:defRPr sz="1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Font typeface="Arial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50% feel negatively about the condition of roads, verges and byways</a:t>
            </a:r>
          </a:p>
        </p:txBody>
      </p:sp>
      <p:pic>
        <p:nvPicPr>
          <p:cNvPr id="30" name="Picture 29" descr="chart2038813210.png"/>
          <p:cNvPicPr>
            <a:picLocks noChangeAspect="1"/>
          </p:cNvPicPr>
          <p:nvPr/>
        </p:nvPicPr>
        <p:blipFill rotWithShape="1">
          <a:blip r:embed="rId2"/>
          <a:srcRect l="14702" t="97470" r="3897" b="571"/>
          <a:stretch/>
        </p:blipFill>
        <p:spPr>
          <a:xfrm>
            <a:off x="2026634" y="2436596"/>
            <a:ext cx="3103029" cy="150284"/>
          </a:xfrm>
          <a:prstGeom prst="rect">
            <a:avLst/>
          </a:prstGeom>
        </p:spPr>
      </p:pic>
      <p:sp>
        <p:nvSpPr>
          <p:cNvPr id="32" name="Rectangle 31"/>
          <p:cNvSpPr/>
          <p:nvPr/>
        </p:nvSpPr>
        <p:spPr>
          <a:xfrm>
            <a:off x="103627" y="2955600"/>
            <a:ext cx="3262489" cy="1619999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>
                <a:lumMod val="40000"/>
                <a:lumOff val="60000"/>
              </a:schemeClr>
            </a:solidFill>
          </a:ln>
          <a:effectLst>
            <a:outerShdw blurRad="292100" dist="127000" dir="2700000" algn="tl" rotWithShape="0">
              <a:prstClr val="black">
                <a:alpha val="64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3" name="Content Placeholder 14"/>
          <p:cNvSpPr txBox="1">
            <a:spLocks/>
          </p:cNvSpPr>
          <p:nvPr/>
        </p:nvSpPr>
        <p:spPr>
          <a:xfrm>
            <a:off x="63663" y="3151700"/>
            <a:ext cx="3365337" cy="39508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342900" rtl="0" eaLnBrk="1" latinLnBrk="0" hangingPunct="1">
              <a:spcBef>
                <a:spcPct val="20000"/>
              </a:spcBef>
              <a:buFont typeface="Arial"/>
              <a:buNone/>
              <a:defRPr sz="1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Font typeface="Arial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0"/>
              </a:spcBef>
            </a:pPr>
            <a:r>
              <a:rPr lang="en-GB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Although 68% feel positive about footpaths &amp; rights of way</a:t>
            </a:r>
            <a:endParaRPr lang="en-GB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3498418" y="2955600"/>
            <a:ext cx="3262489" cy="1619999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>
                <a:lumMod val="40000"/>
                <a:lumOff val="60000"/>
              </a:schemeClr>
            </a:solidFill>
          </a:ln>
          <a:effectLst>
            <a:outerShdw blurRad="292100" dist="127000" dir="2700000" algn="tl" rotWithShape="0">
              <a:prstClr val="black">
                <a:alpha val="64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5" name="Content Placeholder 14"/>
          <p:cNvSpPr txBox="1">
            <a:spLocks/>
          </p:cNvSpPr>
          <p:nvPr/>
        </p:nvSpPr>
        <p:spPr>
          <a:xfrm>
            <a:off x="3453359" y="3147193"/>
            <a:ext cx="3365337" cy="39508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342900" rtl="0" eaLnBrk="1" latinLnBrk="0" hangingPunct="1">
              <a:spcBef>
                <a:spcPct val="20000"/>
              </a:spcBef>
              <a:buFont typeface="Arial"/>
              <a:buNone/>
              <a:defRPr sz="1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Font typeface="Arial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0"/>
              </a:spcBef>
            </a:pPr>
            <a:r>
              <a:rPr lang="en-GB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63% use the footpath through churchyard sometimes or often</a:t>
            </a:r>
            <a:endParaRPr lang="en-GB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7" name="Picture 16" descr="chart2038813210.png"/>
          <p:cNvPicPr>
            <a:picLocks noChangeAspect="1"/>
          </p:cNvPicPr>
          <p:nvPr/>
        </p:nvPicPr>
        <p:blipFill rotWithShape="1">
          <a:blip r:embed="rId2"/>
          <a:srcRect l="15551" t="50634" b="46000"/>
          <a:stretch/>
        </p:blipFill>
        <p:spPr>
          <a:xfrm>
            <a:off x="173619" y="3935560"/>
            <a:ext cx="3136739" cy="308417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 rotWithShape="1">
          <a:blip r:embed="rId3"/>
          <a:srcRect l="47155" t="51959" r="26658" b="44475"/>
          <a:stretch/>
        </p:blipFill>
        <p:spPr>
          <a:xfrm>
            <a:off x="3585223" y="3938897"/>
            <a:ext cx="3098401" cy="312924"/>
          </a:xfrm>
          <a:prstGeom prst="rect">
            <a:avLst/>
          </a:prstGeom>
        </p:spPr>
      </p:pic>
      <p:pic>
        <p:nvPicPr>
          <p:cNvPr id="36" name="Picture 35" descr="chart2039116410.png"/>
          <p:cNvPicPr>
            <a:picLocks noChangeAspect="1"/>
          </p:cNvPicPr>
          <p:nvPr/>
        </p:nvPicPr>
        <p:blipFill rotWithShape="1">
          <a:blip r:embed="rId4"/>
          <a:srcRect l="15856" t="87925" r="31235" b="3500"/>
          <a:stretch/>
        </p:blipFill>
        <p:spPr>
          <a:xfrm>
            <a:off x="4139894" y="4340782"/>
            <a:ext cx="2138230" cy="145856"/>
          </a:xfrm>
          <a:prstGeom prst="rect">
            <a:avLst/>
          </a:prstGeom>
        </p:spPr>
      </p:pic>
      <p:pic>
        <p:nvPicPr>
          <p:cNvPr id="37" name="Picture 36" descr="chart2038813210.png"/>
          <p:cNvPicPr>
            <a:picLocks noChangeAspect="1"/>
          </p:cNvPicPr>
          <p:nvPr/>
        </p:nvPicPr>
        <p:blipFill rotWithShape="1">
          <a:blip r:embed="rId2"/>
          <a:srcRect l="14702" t="97470" r="3897" b="571"/>
          <a:stretch/>
        </p:blipFill>
        <p:spPr>
          <a:xfrm>
            <a:off x="201001" y="4340782"/>
            <a:ext cx="3103029" cy="150284"/>
          </a:xfrm>
          <a:prstGeom prst="rect">
            <a:avLst/>
          </a:prstGeom>
        </p:spPr>
      </p:pic>
      <p:sp>
        <p:nvSpPr>
          <p:cNvPr id="38" name="TextBox 37"/>
          <p:cNvSpPr txBox="1"/>
          <p:nvPr/>
        </p:nvSpPr>
        <p:spPr>
          <a:xfrm>
            <a:off x="235323" y="3982046"/>
            <a:ext cx="405899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14%</a:t>
            </a:r>
            <a:endParaRPr lang="en-GB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164273" y="3978897"/>
            <a:ext cx="405899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54%</a:t>
            </a:r>
            <a:endParaRPr lang="en-GB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2417312" y="3975748"/>
            <a:ext cx="405899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21%</a:t>
            </a:r>
            <a:endParaRPr lang="en-GB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2952729" y="3995747"/>
            <a:ext cx="40589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10%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" name="Content Placeholder 2"/>
          <p:cNvSpPr txBox="1">
            <a:spLocks/>
          </p:cNvSpPr>
          <p:nvPr/>
        </p:nvSpPr>
        <p:spPr>
          <a:xfrm>
            <a:off x="3026984" y="3721730"/>
            <a:ext cx="473805" cy="2491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342900" rtl="0" eaLnBrk="1" latinLnBrk="0" hangingPunct="1">
              <a:spcBef>
                <a:spcPct val="20000"/>
              </a:spcBef>
              <a:buFont typeface="Arial"/>
              <a:buNone/>
              <a:defRPr sz="1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Font typeface="Arial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900" dirty="0" smtClean="0">
                <a:solidFill>
                  <a:schemeClr val="tx1">
                    <a:lumMod val="75000"/>
                  </a:schemeClr>
                </a:solidFill>
              </a:rPr>
              <a:t>2%</a:t>
            </a:r>
            <a:endParaRPr lang="en-GB" sz="900" dirty="0">
              <a:solidFill>
                <a:schemeClr val="tx1">
                  <a:lumMod val="75000"/>
                </a:schemeClr>
              </a:solidFill>
            </a:endParaRPr>
          </a:p>
        </p:txBody>
      </p:sp>
      <p:cxnSp>
        <p:nvCxnSpPr>
          <p:cNvPr id="51" name="Straight Connector 50"/>
          <p:cNvCxnSpPr/>
          <p:nvPr/>
        </p:nvCxnSpPr>
        <p:spPr>
          <a:xfrm>
            <a:off x="3263859" y="3900940"/>
            <a:ext cx="0" cy="180000"/>
          </a:xfrm>
          <a:prstGeom prst="line">
            <a:avLst/>
          </a:prstGeom>
          <a:ln w="12700">
            <a:solidFill>
              <a:schemeClr val="tx1">
                <a:lumMod val="60000"/>
                <a:lumOff val="40000"/>
              </a:schemeClr>
            </a:solidFill>
            <a:tailEnd type="oval" w="sm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2" name="TextBox 51"/>
          <p:cNvSpPr txBox="1"/>
          <p:nvPr/>
        </p:nvSpPr>
        <p:spPr>
          <a:xfrm>
            <a:off x="3773297" y="3983974"/>
            <a:ext cx="405899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26%</a:t>
            </a:r>
            <a:endParaRPr lang="en-GB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4783265" y="3983974"/>
            <a:ext cx="405899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37%</a:t>
            </a:r>
            <a:endParaRPr lang="en-GB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5689069" y="3983974"/>
            <a:ext cx="405899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23%</a:t>
            </a:r>
            <a:endParaRPr lang="en-GB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6264995" y="3983974"/>
            <a:ext cx="405899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14%</a:t>
            </a:r>
            <a:endParaRPr lang="en-GB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226963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Rectangle 66"/>
          <p:cNvSpPr/>
          <p:nvPr/>
        </p:nvSpPr>
        <p:spPr>
          <a:xfrm>
            <a:off x="103627" y="1099586"/>
            <a:ext cx="6627755" cy="3651821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>
                <a:lumMod val="40000"/>
                <a:lumOff val="60000"/>
              </a:schemeClr>
            </a:solidFill>
          </a:ln>
          <a:effectLst>
            <a:outerShdw blurRad="292100" dist="127000" dir="2700000" algn="tl" rotWithShape="0">
              <a:prstClr val="black">
                <a:alpha val="64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87085"/>
            <a:ext cx="6858000" cy="391272"/>
          </a:xfrm>
        </p:spPr>
        <p:txBody>
          <a:bodyPr/>
          <a:lstStyle/>
          <a:p>
            <a:pPr algn="ctr"/>
            <a:r>
              <a:rPr lang="en-GB" sz="3200" dirty="0" smtClean="0"/>
              <a:t>Housing &amp; Dev: </a:t>
            </a:r>
            <a:r>
              <a:rPr lang="en-GB" sz="3600" dirty="0" smtClean="0"/>
              <a:t>ENVIRONMENT</a:t>
            </a:r>
            <a:endParaRPr sz="3600" dirty="0"/>
          </a:p>
        </p:txBody>
      </p:sp>
      <p:sp>
        <p:nvSpPr>
          <p:cNvPr id="38" name="Content Placeholder 2"/>
          <p:cNvSpPr txBox="1">
            <a:spLocks/>
          </p:cNvSpPr>
          <p:nvPr/>
        </p:nvSpPr>
        <p:spPr>
          <a:xfrm>
            <a:off x="2639" y="4973728"/>
            <a:ext cx="6855361" cy="2491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342900" rtl="0" eaLnBrk="1" latinLnBrk="0" hangingPunct="1">
              <a:spcBef>
                <a:spcPct val="20000"/>
              </a:spcBef>
              <a:buFont typeface="Arial"/>
              <a:buNone/>
              <a:defRPr sz="1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Font typeface="Arial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600" i="1" dirty="0" smtClean="0">
                <a:solidFill>
                  <a:schemeClr val="tx1">
                    <a:lumMod val="60000"/>
                    <a:lumOff val="40000"/>
                  </a:schemeClr>
                </a:solidFill>
              </a:rPr>
              <a:t>Q15a: Answered 153 Skipped 5 </a:t>
            </a:r>
            <a:r>
              <a:rPr lang="en-GB" sz="600" i="1" dirty="0">
                <a:solidFill>
                  <a:schemeClr val="tx1">
                    <a:lumMod val="60000"/>
                    <a:lumOff val="40000"/>
                  </a:schemeClr>
                </a:solidFill>
              </a:rPr>
              <a:t>| </a:t>
            </a:r>
            <a:r>
              <a:rPr lang="en-GB" sz="600" i="1" dirty="0" smtClean="0">
                <a:solidFill>
                  <a:schemeClr val="tx1">
                    <a:lumMod val="60000"/>
                    <a:lumOff val="40000"/>
                  </a:schemeClr>
                </a:solidFill>
              </a:rPr>
              <a:t>Q15b: </a:t>
            </a:r>
            <a:r>
              <a:rPr lang="en-GB" sz="600" i="1" dirty="0">
                <a:solidFill>
                  <a:schemeClr val="tx1">
                    <a:lumMod val="60000"/>
                    <a:lumOff val="40000"/>
                  </a:schemeClr>
                </a:solidFill>
              </a:rPr>
              <a:t>Answered 153 Skipped 5 </a:t>
            </a:r>
            <a:r>
              <a:rPr lang="en-GB" sz="600" i="1" dirty="0" smtClean="0">
                <a:solidFill>
                  <a:schemeClr val="tx1">
                    <a:lumMod val="60000"/>
                    <a:lumOff val="40000"/>
                  </a:schemeClr>
                </a:solidFill>
              </a:rPr>
              <a:t>| Q15c: </a:t>
            </a:r>
            <a:r>
              <a:rPr lang="en-GB" sz="600" i="1" dirty="0">
                <a:solidFill>
                  <a:schemeClr val="tx1">
                    <a:lumMod val="60000"/>
                    <a:lumOff val="40000"/>
                  </a:schemeClr>
                </a:solidFill>
              </a:rPr>
              <a:t>Answered </a:t>
            </a:r>
            <a:r>
              <a:rPr lang="en-GB" sz="600" i="1" dirty="0" smtClean="0">
                <a:solidFill>
                  <a:schemeClr val="tx1">
                    <a:lumMod val="60000"/>
                    <a:lumOff val="40000"/>
                  </a:schemeClr>
                </a:solidFill>
              </a:rPr>
              <a:t>152 </a:t>
            </a:r>
            <a:r>
              <a:rPr lang="en-GB" sz="600" i="1" dirty="0">
                <a:solidFill>
                  <a:schemeClr val="tx1">
                    <a:lumMod val="60000"/>
                    <a:lumOff val="40000"/>
                  </a:schemeClr>
                </a:solidFill>
              </a:rPr>
              <a:t>Skipped </a:t>
            </a:r>
            <a:r>
              <a:rPr lang="en-GB" sz="600" i="1" dirty="0" smtClean="0">
                <a:solidFill>
                  <a:schemeClr val="tx1">
                    <a:lumMod val="60000"/>
                    <a:lumOff val="40000"/>
                  </a:schemeClr>
                </a:solidFill>
              </a:rPr>
              <a:t>6 </a:t>
            </a:r>
            <a:r>
              <a:rPr lang="en-GB" sz="600" i="1" dirty="0">
                <a:solidFill>
                  <a:schemeClr val="tx1">
                    <a:lumMod val="60000"/>
                    <a:lumOff val="40000"/>
                  </a:schemeClr>
                </a:solidFill>
              </a:rPr>
              <a:t>| </a:t>
            </a:r>
            <a:r>
              <a:rPr lang="en-GB" sz="600" i="1" dirty="0" smtClean="0">
                <a:solidFill>
                  <a:schemeClr val="tx1">
                    <a:lumMod val="60000"/>
                    <a:lumOff val="40000"/>
                  </a:schemeClr>
                </a:solidFill>
              </a:rPr>
              <a:t>Q15d: </a:t>
            </a:r>
            <a:r>
              <a:rPr lang="en-GB" sz="600" i="1" dirty="0">
                <a:solidFill>
                  <a:schemeClr val="tx1">
                    <a:lumMod val="60000"/>
                    <a:lumOff val="40000"/>
                  </a:schemeClr>
                </a:solidFill>
              </a:rPr>
              <a:t>Answered 153 Skipped 5 | </a:t>
            </a:r>
            <a:r>
              <a:rPr lang="en-GB" sz="600" i="1" dirty="0" smtClean="0">
                <a:solidFill>
                  <a:schemeClr val="tx1">
                    <a:lumMod val="60000"/>
                    <a:lumOff val="40000"/>
                  </a:schemeClr>
                </a:solidFill>
              </a:rPr>
              <a:t>Q15e: </a:t>
            </a:r>
            <a:r>
              <a:rPr lang="en-GB" sz="600" i="1" dirty="0">
                <a:solidFill>
                  <a:schemeClr val="tx1">
                    <a:lumMod val="60000"/>
                    <a:lumOff val="40000"/>
                  </a:schemeClr>
                </a:solidFill>
              </a:rPr>
              <a:t>Answered </a:t>
            </a:r>
            <a:r>
              <a:rPr lang="en-GB" sz="600" i="1" dirty="0" smtClean="0">
                <a:solidFill>
                  <a:schemeClr val="tx1">
                    <a:lumMod val="60000"/>
                    <a:lumOff val="40000"/>
                  </a:schemeClr>
                </a:solidFill>
              </a:rPr>
              <a:t>152 </a:t>
            </a:r>
            <a:r>
              <a:rPr lang="en-GB" sz="600" i="1" dirty="0">
                <a:solidFill>
                  <a:schemeClr val="tx1">
                    <a:lumMod val="60000"/>
                    <a:lumOff val="40000"/>
                  </a:schemeClr>
                </a:solidFill>
              </a:rPr>
              <a:t>Skipped </a:t>
            </a:r>
            <a:r>
              <a:rPr lang="en-GB" sz="600" i="1" dirty="0" smtClean="0">
                <a:solidFill>
                  <a:schemeClr val="tx1">
                    <a:lumMod val="60000"/>
                    <a:lumOff val="40000"/>
                  </a:schemeClr>
                </a:solidFill>
              </a:rPr>
              <a:t>6</a:t>
            </a:r>
            <a:endParaRPr lang="en-GB" sz="600" i="1" dirty="0">
              <a:solidFill>
                <a:schemeClr val="tx1">
                  <a:lumMod val="60000"/>
                  <a:lumOff val="40000"/>
                </a:schemeClr>
              </a:solidFill>
            </a:endParaRPr>
          </a:p>
          <a:p>
            <a:pPr algn="ctr"/>
            <a:endParaRPr lang="en-GB" sz="600" i="1" dirty="0">
              <a:solidFill>
                <a:schemeClr val="tx1">
                  <a:lumMod val="60000"/>
                  <a:lumOff val="40000"/>
                </a:schemeClr>
              </a:solidFill>
            </a:endParaRPr>
          </a:p>
          <a:p>
            <a:pPr algn="ctr"/>
            <a:endParaRPr lang="en-GB" sz="600" i="1" dirty="0">
              <a:solidFill>
                <a:schemeClr val="tx1">
                  <a:lumMod val="60000"/>
                  <a:lumOff val="40000"/>
                </a:schemeClr>
              </a:solidFill>
            </a:endParaRPr>
          </a:p>
          <a:p>
            <a:pPr algn="ctr"/>
            <a:r>
              <a:rPr lang="en-GB" sz="600" i="1" dirty="0" smtClean="0">
                <a:solidFill>
                  <a:schemeClr val="tx1">
                    <a:lumMod val="60000"/>
                    <a:lumOff val="40000"/>
                  </a:schemeClr>
                </a:solidFill>
              </a:rPr>
              <a:t> </a:t>
            </a:r>
            <a:endParaRPr lang="en-GB" sz="600" i="1" dirty="0">
              <a:solidFill>
                <a:schemeClr val="tx1">
                  <a:lumMod val="60000"/>
                  <a:lumOff val="40000"/>
                </a:schemeClr>
              </a:solidFill>
            </a:endParaRPr>
          </a:p>
          <a:p>
            <a:pPr algn="ctr"/>
            <a:endParaRPr lang="en-GB" sz="600" i="1" dirty="0" smtClean="0">
              <a:solidFill>
                <a:schemeClr val="tx1">
                  <a:lumMod val="60000"/>
                  <a:lumOff val="40000"/>
                </a:schemeClr>
              </a:solidFill>
            </a:endParaRPr>
          </a:p>
          <a:p>
            <a:pPr algn="ctr"/>
            <a:r>
              <a:rPr lang="en-GB" sz="600" i="1" dirty="0" smtClean="0">
                <a:solidFill>
                  <a:schemeClr val="tx1">
                    <a:lumMod val="60000"/>
                    <a:lumOff val="40000"/>
                  </a:schemeClr>
                </a:solidFill>
              </a:rPr>
              <a:t> </a:t>
            </a:r>
            <a:endParaRPr lang="en-GB" sz="600" i="1" dirty="0">
              <a:solidFill>
                <a:schemeClr val="tx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75" name="Content Placeholder 14"/>
          <p:cNvSpPr>
            <a:spLocks noGrp="1"/>
          </p:cNvSpPr>
          <p:nvPr>
            <p:ph idx="1"/>
          </p:nvPr>
        </p:nvSpPr>
        <p:spPr>
          <a:xfrm>
            <a:off x="86352" y="1259999"/>
            <a:ext cx="6667719" cy="395084"/>
          </a:xfrm>
        </p:spPr>
        <p:txBody>
          <a:bodyPr/>
          <a:lstStyle/>
          <a:p>
            <a:pPr algn="ctr">
              <a:spcBef>
                <a:spcPts val="0"/>
              </a:spcBef>
            </a:pPr>
            <a:r>
              <a:rPr lang="en-GB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Vast majority want to protect landscape &amp; conservation area, and disagree with development on fields/farmland </a:t>
            </a:r>
            <a:endParaRPr lang="en-GB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2" name="Picture 21" descr="chart2039250600.png"/>
          <p:cNvPicPr>
            <a:picLocks noChangeAspect="1"/>
          </p:cNvPicPr>
          <p:nvPr/>
        </p:nvPicPr>
        <p:blipFill rotWithShape="1">
          <a:blip r:embed="rId2"/>
          <a:srcRect l="15727" t="2219" b="26197"/>
          <a:stretch/>
        </p:blipFill>
        <p:spPr>
          <a:xfrm>
            <a:off x="1458409" y="2032906"/>
            <a:ext cx="5183735" cy="2205447"/>
          </a:xfrm>
          <a:prstGeom prst="rect">
            <a:avLst/>
          </a:prstGeom>
        </p:spPr>
      </p:pic>
      <p:sp>
        <p:nvSpPr>
          <p:cNvPr id="43" name="TextBox 42"/>
          <p:cNvSpPr txBox="1"/>
          <p:nvPr/>
        </p:nvSpPr>
        <p:spPr>
          <a:xfrm>
            <a:off x="2983963" y="2076312"/>
            <a:ext cx="405899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67%</a:t>
            </a:r>
            <a:endParaRPr lang="en-GB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130569" y="2010636"/>
            <a:ext cx="14612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900" dirty="0" smtClean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Preservation of local habitats &amp; local wildlife</a:t>
            </a:r>
            <a:endParaRPr lang="en-GB" sz="900" dirty="0">
              <a:solidFill>
                <a:schemeClr val="tx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30569" y="2471470"/>
            <a:ext cx="14612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900" dirty="0" smtClean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Preservation of public footpaths &amp; rights of way</a:t>
            </a:r>
            <a:endParaRPr lang="en-GB" sz="900" dirty="0">
              <a:solidFill>
                <a:schemeClr val="tx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30569" y="2874434"/>
            <a:ext cx="1461252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900" dirty="0" smtClean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Protection of Keevil's conservation areas &amp; historic buildings</a:t>
            </a:r>
            <a:endParaRPr lang="en-GB" sz="900" dirty="0">
              <a:solidFill>
                <a:schemeClr val="tx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30569" y="3410499"/>
            <a:ext cx="14612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900" dirty="0" smtClean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Development on green fields or farmland</a:t>
            </a:r>
            <a:endParaRPr lang="en-GB" sz="900" dirty="0">
              <a:solidFill>
                <a:schemeClr val="tx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130569" y="3796102"/>
            <a:ext cx="14612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900" dirty="0" smtClean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Renovation/change of use of existing buildings to create new homes or workspaces</a:t>
            </a:r>
            <a:endParaRPr lang="en-GB" sz="900" dirty="0">
              <a:solidFill>
                <a:schemeClr val="tx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2983963" y="2550884"/>
            <a:ext cx="405899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65%</a:t>
            </a:r>
            <a:endParaRPr lang="en-GB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2983963" y="3019669"/>
            <a:ext cx="405899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64%</a:t>
            </a:r>
            <a:endParaRPr lang="en-GB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1486972" y="3513728"/>
            <a:ext cx="40589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5%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1689921" y="3951743"/>
            <a:ext cx="405899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16%</a:t>
            </a:r>
            <a:endParaRPr lang="en-GB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783175" y="3494419"/>
            <a:ext cx="405899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10%</a:t>
            </a:r>
            <a:endParaRPr lang="en-GB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2983962" y="3951743"/>
            <a:ext cx="405899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44%</a:t>
            </a:r>
            <a:endParaRPr lang="en-GB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2624025" y="3488969"/>
            <a:ext cx="405899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22%</a:t>
            </a:r>
            <a:endParaRPr lang="en-GB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5437111" y="2087580"/>
            <a:ext cx="405899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23%</a:t>
            </a:r>
            <a:endParaRPr lang="en-GB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6207975" y="2074800"/>
            <a:ext cx="405899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9%</a:t>
            </a:r>
            <a:endParaRPr lang="en-GB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5437111" y="2551754"/>
            <a:ext cx="405899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27%</a:t>
            </a:r>
            <a:endParaRPr lang="en-GB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5437111" y="3027726"/>
            <a:ext cx="405899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26%</a:t>
            </a:r>
            <a:endParaRPr lang="en-GB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6207975" y="3014946"/>
            <a:ext cx="405899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8%</a:t>
            </a:r>
            <a:endParaRPr lang="en-GB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3859178" y="3482950"/>
            <a:ext cx="405899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25%</a:t>
            </a:r>
            <a:endParaRPr lang="en-GB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5511854" y="3490918"/>
            <a:ext cx="405899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37%</a:t>
            </a:r>
            <a:endParaRPr lang="en-GB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5165744" y="3951743"/>
            <a:ext cx="405899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26%</a:t>
            </a:r>
            <a:endParaRPr lang="en-GB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5948411" y="3951743"/>
            <a:ext cx="405899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6%</a:t>
            </a:r>
            <a:endParaRPr lang="en-GB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6252617" y="2556486"/>
            <a:ext cx="405899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</a:t>
            </a:r>
            <a:r>
              <a:rPr lang="en-GB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%</a:t>
            </a:r>
            <a:endParaRPr lang="en-GB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8" name="Picture 57" descr="chart2039250600.png"/>
          <p:cNvPicPr>
            <a:picLocks noChangeAspect="1"/>
          </p:cNvPicPr>
          <p:nvPr/>
        </p:nvPicPr>
        <p:blipFill rotWithShape="1">
          <a:blip r:embed="rId2"/>
          <a:srcRect l="14970" t="92090" b="1763"/>
          <a:stretch/>
        </p:blipFill>
        <p:spPr>
          <a:xfrm>
            <a:off x="1954128" y="4453457"/>
            <a:ext cx="3436317" cy="165182"/>
          </a:xfrm>
          <a:prstGeom prst="rect">
            <a:avLst/>
          </a:prstGeom>
        </p:spPr>
      </p:pic>
      <p:sp>
        <p:nvSpPr>
          <p:cNvPr id="59" name="TextBox 58"/>
          <p:cNvSpPr txBox="1"/>
          <p:nvPr/>
        </p:nvSpPr>
        <p:spPr>
          <a:xfrm>
            <a:off x="6325253" y="3951743"/>
            <a:ext cx="405899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8%</a:t>
            </a:r>
            <a:endParaRPr lang="en-GB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0" name="Content Placeholder 2"/>
          <p:cNvSpPr txBox="1">
            <a:spLocks/>
          </p:cNvSpPr>
          <p:nvPr/>
        </p:nvSpPr>
        <p:spPr>
          <a:xfrm>
            <a:off x="6453658" y="1865076"/>
            <a:ext cx="473805" cy="2491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342900" rtl="0" eaLnBrk="1" latinLnBrk="0" hangingPunct="1">
              <a:spcBef>
                <a:spcPct val="20000"/>
              </a:spcBef>
              <a:buFont typeface="Arial"/>
              <a:buNone/>
              <a:defRPr sz="1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Font typeface="Arial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800" dirty="0" smtClean="0">
                <a:solidFill>
                  <a:schemeClr val="tx1">
                    <a:lumMod val="75000"/>
                  </a:schemeClr>
                </a:solidFill>
              </a:rPr>
              <a:t>1%</a:t>
            </a:r>
            <a:endParaRPr lang="en-GB" sz="800" dirty="0">
              <a:solidFill>
                <a:schemeClr val="tx1">
                  <a:lumMod val="75000"/>
                </a:schemeClr>
              </a:solidFill>
            </a:endParaRPr>
          </a:p>
        </p:txBody>
      </p:sp>
      <p:cxnSp>
        <p:nvCxnSpPr>
          <p:cNvPr id="61" name="Straight Connector 60"/>
          <p:cNvCxnSpPr/>
          <p:nvPr/>
        </p:nvCxnSpPr>
        <p:spPr>
          <a:xfrm>
            <a:off x="6613846" y="2020690"/>
            <a:ext cx="0" cy="180000"/>
          </a:xfrm>
          <a:prstGeom prst="line">
            <a:avLst/>
          </a:prstGeom>
          <a:ln w="12700">
            <a:solidFill>
              <a:schemeClr val="tx1">
                <a:lumMod val="60000"/>
                <a:lumOff val="40000"/>
              </a:schemeClr>
            </a:solidFill>
            <a:tailEnd type="oval" w="sm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2" name="Content Placeholder 2"/>
          <p:cNvSpPr txBox="1">
            <a:spLocks/>
          </p:cNvSpPr>
          <p:nvPr/>
        </p:nvSpPr>
        <p:spPr>
          <a:xfrm>
            <a:off x="6352301" y="2342951"/>
            <a:ext cx="339462" cy="2491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342900" rtl="0" eaLnBrk="1" latinLnBrk="0" hangingPunct="1">
              <a:spcBef>
                <a:spcPct val="20000"/>
              </a:spcBef>
              <a:buFont typeface="Arial"/>
              <a:buNone/>
              <a:defRPr sz="1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Font typeface="Arial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800" dirty="0" smtClean="0">
                <a:solidFill>
                  <a:schemeClr val="tx1">
                    <a:lumMod val="75000"/>
                  </a:schemeClr>
                </a:solidFill>
              </a:rPr>
              <a:t>1%</a:t>
            </a:r>
            <a:endParaRPr lang="en-GB" sz="800" dirty="0">
              <a:solidFill>
                <a:schemeClr val="tx1">
                  <a:lumMod val="75000"/>
                </a:schemeClr>
              </a:solidFill>
            </a:endParaRPr>
          </a:p>
        </p:txBody>
      </p:sp>
      <p:cxnSp>
        <p:nvCxnSpPr>
          <p:cNvPr id="63" name="Straight Connector 62"/>
          <p:cNvCxnSpPr/>
          <p:nvPr/>
        </p:nvCxnSpPr>
        <p:spPr>
          <a:xfrm>
            <a:off x="6571478" y="2498565"/>
            <a:ext cx="0" cy="180000"/>
          </a:xfrm>
          <a:prstGeom prst="line">
            <a:avLst/>
          </a:prstGeom>
          <a:ln w="12700">
            <a:solidFill>
              <a:schemeClr val="tx1">
                <a:lumMod val="60000"/>
                <a:lumOff val="40000"/>
              </a:schemeClr>
            </a:solidFill>
            <a:tailEnd type="oval" w="sm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4" name="Content Placeholder 2"/>
          <p:cNvSpPr txBox="1">
            <a:spLocks/>
          </p:cNvSpPr>
          <p:nvPr/>
        </p:nvSpPr>
        <p:spPr>
          <a:xfrm>
            <a:off x="6497210" y="2338037"/>
            <a:ext cx="473805" cy="2491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342900" rtl="0" eaLnBrk="1" latinLnBrk="0" hangingPunct="1">
              <a:spcBef>
                <a:spcPct val="20000"/>
              </a:spcBef>
              <a:buFont typeface="Arial"/>
              <a:buNone/>
              <a:defRPr sz="1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Font typeface="Arial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800" dirty="0" smtClean="0">
                <a:solidFill>
                  <a:schemeClr val="tx1">
                    <a:lumMod val="75000"/>
                  </a:schemeClr>
                </a:solidFill>
              </a:rPr>
              <a:t>1%</a:t>
            </a:r>
            <a:endParaRPr lang="en-GB" sz="800" dirty="0">
              <a:solidFill>
                <a:schemeClr val="tx1">
                  <a:lumMod val="75000"/>
                </a:schemeClr>
              </a:solidFill>
            </a:endParaRPr>
          </a:p>
        </p:txBody>
      </p:sp>
      <p:cxnSp>
        <p:nvCxnSpPr>
          <p:cNvPr id="65" name="Straight Connector 64"/>
          <p:cNvCxnSpPr/>
          <p:nvPr/>
        </p:nvCxnSpPr>
        <p:spPr>
          <a:xfrm>
            <a:off x="6636740" y="2499550"/>
            <a:ext cx="0" cy="180000"/>
          </a:xfrm>
          <a:prstGeom prst="line">
            <a:avLst/>
          </a:prstGeom>
          <a:ln w="12700">
            <a:solidFill>
              <a:schemeClr val="tx1">
                <a:lumMod val="60000"/>
                <a:lumOff val="40000"/>
              </a:schemeClr>
            </a:solidFill>
            <a:tailEnd type="oval" w="sm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0" name="Content Placeholder 2"/>
          <p:cNvSpPr txBox="1">
            <a:spLocks/>
          </p:cNvSpPr>
          <p:nvPr/>
        </p:nvSpPr>
        <p:spPr>
          <a:xfrm>
            <a:off x="6342066" y="2801103"/>
            <a:ext cx="339462" cy="2491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342900" rtl="0" eaLnBrk="1" latinLnBrk="0" hangingPunct="1">
              <a:spcBef>
                <a:spcPct val="20000"/>
              </a:spcBef>
              <a:buFont typeface="Arial"/>
              <a:buNone/>
              <a:defRPr sz="1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Font typeface="Arial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800" dirty="0" smtClean="0">
                <a:solidFill>
                  <a:schemeClr val="tx1">
                    <a:lumMod val="75000"/>
                  </a:schemeClr>
                </a:solidFill>
              </a:rPr>
              <a:t>1%</a:t>
            </a:r>
            <a:endParaRPr lang="en-GB" sz="800" dirty="0">
              <a:solidFill>
                <a:schemeClr val="tx1">
                  <a:lumMod val="75000"/>
                </a:schemeClr>
              </a:solidFill>
            </a:endParaRPr>
          </a:p>
        </p:txBody>
      </p:sp>
      <p:cxnSp>
        <p:nvCxnSpPr>
          <p:cNvPr id="71" name="Straight Connector 70"/>
          <p:cNvCxnSpPr/>
          <p:nvPr/>
        </p:nvCxnSpPr>
        <p:spPr>
          <a:xfrm>
            <a:off x="6561243" y="2956717"/>
            <a:ext cx="0" cy="180000"/>
          </a:xfrm>
          <a:prstGeom prst="line">
            <a:avLst/>
          </a:prstGeom>
          <a:ln w="12700">
            <a:solidFill>
              <a:schemeClr val="tx1">
                <a:lumMod val="60000"/>
                <a:lumOff val="40000"/>
              </a:schemeClr>
            </a:solidFill>
            <a:tailEnd type="oval" w="sm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2" name="Content Placeholder 2"/>
          <p:cNvSpPr txBox="1">
            <a:spLocks/>
          </p:cNvSpPr>
          <p:nvPr/>
        </p:nvSpPr>
        <p:spPr>
          <a:xfrm>
            <a:off x="6486975" y="2796189"/>
            <a:ext cx="473805" cy="2491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342900" rtl="0" eaLnBrk="1" latinLnBrk="0" hangingPunct="1">
              <a:spcBef>
                <a:spcPct val="20000"/>
              </a:spcBef>
              <a:buFont typeface="Arial"/>
              <a:buNone/>
              <a:defRPr sz="1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Font typeface="Arial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800" dirty="0" smtClean="0">
                <a:solidFill>
                  <a:schemeClr val="tx1">
                    <a:lumMod val="75000"/>
                  </a:schemeClr>
                </a:solidFill>
              </a:rPr>
              <a:t>1%</a:t>
            </a:r>
            <a:endParaRPr lang="en-GB" sz="800" dirty="0">
              <a:solidFill>
                <a:schemeClr val="tx1">
                  <a:lumMod val="75000"/>
                </a:schemeClr>
              </a:solidFill>
            </a:endParaRPr>
          </a:p>
        </p:txBody>
      </p:sp>
      <p:cxnSp>
        <p:nvCxnSpPr>
          <p:cNvPr id="73" name="Straight Connector 72"/>
          <p:cNvCxnSpPr/>
          <p:nvPr/>
        </p:nvCxnSpPr>
        <p:spPr>
          <a:xfrm>
            <a:off x="6626505" y="2957702"/>
            <a:ext cx="0" cy="180000"/>
          </a:xfrm>
          <a:prstGeom prst="line">
            <a:avLst/>
          </a:prstGeom>
          <a:ln w="12700">
            <a:solidFill>
              <a:schemeClr val="tx1">
                <a:lumMod val="60000"/>
                <a:lumOff val="40000"/>
              </a:schemeClr>
            </a:solidFill>
            <a:tailEnd type="oval" w="sm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4082847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87085"/>
            <a:ext cx="6858000" cy="391272"/>
          </a:xfrm>
        </p:spPr>
        <p:txBody>
          <a:bodyPr/>
          <a:lstStyle/>
          <a:p>
            <a:pPr algn="ctr"/>
            <a:r>
              <a:rPr lang="en-GB" sz="3200" dirty="0" smtClean="0"/>
              <a:t>Housing &amp; Dev: </a:t>
            </a:r>
            <a:r>
              <a:rPr lang="en-GB" sz="3600" dirty="0" smtClean="0"/>
              <a:t>ENVIRONMENT</a:t>
            </a:r>
            <a:endParaRPr sz="3600" dirty="0"/>
          </a:p>
        </p:txBody>
      </p:sp>
      <p:sp>
        <p:nvSpPr>
          <p:cNvPr id="38" name="Content Placeholder 2"/>
          <p:cNvSpPr txBox="1">
            <a:spLocks/>
          </p:cNvSpPr>
          <p:nvPr/>
        </p:nvSpPr>
        <p:spPr>
          <a:xfrm>
            <a:off x="2639" y="4973728"/>
            <a:ext cx="6855361" cy="2491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342900" rtl="0" eaLnBrk="1" latinLnBrk="0" hangingPunct="1">
              <a:spcBef>
                <a:spcPct val="20000"/>
              </a:spcBef>
              <a:buFont typeface="Arial"/>
              <a:buNone/>
              <a:defRPr sz="1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Font typeface="Arial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600" i="1" dirty="0" smtClean="0">
                <a:solidFill>
                  <a:schemeClr val="tx1">
                    <a:lumMod val="60000"/>
                    <a:lumOff val="40000"/>
                  </a:schemeClr>
                </a:solidFill>
              </a:rPr>
              <a:t>Q1i: Answered 155 skipped 3 | Q1o: Answered 154 skipped 4 | Q1n: Answered 155 skipped 3 </a:t>
            </a:r>
            <a:r>
              <a:rPr lang="en-GB" sz="600" i="1" dirty="0">
                <a:solidFill>
                  <a:schemeClr val="tx1">
                    <a:lumMod val="60000"/>
                    <a:lumOff val="40000"/>
                  </a:schemeClr>
                </a:solidFill>
              </a:rPr>
              <a:t>| Q1c: Answered 155 skipped 3 </a:t>
            </a:r>
            <a:r>
              <a:rPr lang="en-GB" sz="600" i="1" dirty="0" smtClean="0">
                <a:solidFill>
                  <a:schemeClr val="tx1">
                    <a:lumMod val="60000"/>
                    <a:lumOff val="40000"/>
                  </a:schemeClr>
                </a:solidFill>
              </a:rPr>
              <a:t>| Q2b and c: </a:t>
            </a:r>
            <a:r>
              <a:rPr lang="en-GB" sz="600" i="1" dirty="0">
                <a:solidFill>
                  <a:schemeClr val="tx1">
                    <a:lumMod val="60000"/>
                    <a:lumOff val="40000"/>
                  </a:schemeClr>
                </a:solidFill>
              </a:rPr>
              <a:t>Answered 155 skipped </a:t>
            </a:r>
            <a:r>
              <a:rPr lang="en-GB" sz="600" i="1" dirty="0" smtClean="0">
                <a:solidFill>
                  <a:schemeClr val="tx1">
                    <a:lumMod val="60000"/>
                    <a:lumOff val="40000"/>
                  </a:schemeClr>
                </a:solidFill>
              </a:rPr>
              <a:t>3 </a:t>
            </a:r>
          </a:p>
          <a:p>
            <a:pPr algn="ctr"/>
            <a:r>
              <a:rPr lang="en-GB" sz="600" i="1" dirty="0" smtClean="0">
                <a:solidFill>
                  <a:schemeClr val="tx1">
                    <a:lumMod val="60000"/>
                    <a:lumOff val="40000"/>
                  </a:schemeClr>
                </a:solidFill>
              </a:rPr>
              <a:t> </a:t>
            </a:r>
            <a:endParaRPr lang="en-GB" sz="600" i="1" dirty="0">
              <a:solidFill>
                <a:schemeClr val="tx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103627" y="1099587"/>
            <a:ext cx="6627755" cy="1620000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>
                <a:lumMod val="40000"/>
                <a:lumOff val="60000"/>
              </a:schemeClr>
            </a:solidFill>
          </a:ln>
          <a:effectLst>
            <a:outerShdw blurRad="292100" dist="127000" dir="2700000" algn="tl" rotWithShape="0">
              <a:prstClr val="black">
                <a:alpha val="64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4" name="Picture 23" descr="chart2038813210.png"/>
          <p:cNvPicPr>
            <a:picLocks noChangeAspect="1"/>
          </p:cNvPicPr>
          <p:nvPr/>
        </p:nvPicPr>
        <p:blipFill rotWithShape="1">
          <a:blip r:embed="rId2"/>
          <a:srcRect l="14702" t="97470" r="3897" b="571"/>
          <a:stretch/>
        </p:blipFill>
        <p:spPr>
          <a:xfrm>
            <a:off x="2026634" y="2500259"/>
            <a:ext cx="3103029" cy="150284"/>
          </a:xfrm>
          <a:prstGeom prst="rect">
            <a:avLst/>
          </a:prstGeom>
        </p:spPr>
      </p:pic>
      <p:sp>
        <p:nvSpPr>
          <p:cNvPr id="25" name="Content Placeholder 14"/>
          <p:cNvSpPr>
            <a:spLocks noGrp="1"/>
          </p:cNvSpPr>
          <p:nvPr>
            <p:ph idx="1"/>
          </p:nvPr>
        </p:nvSpPr>
        <p:spPr>
          <a:xfrm>
            <a:off x="86352" y="1248427"/>
            <a:ext cx="6667719" cy="395084"/>
          </a:xfrm>
        </p:spPr>
        <p:txBody>
          <a:bodyPr/>
          <a:lstStyle/>
          <a:p>
            <a:pPr algn="ctr">
              <a:spcBef>
                <a:spcPts val="0"/>
              </a:spcBef>
            </a:pPr>
            <a:r>
              <a:rPr lang="en-GB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&gt; 80% respondents are strongly positive about the local rural environment and wildlife</a:t>
            </a:r>
            <a:endParaRPr lang="en-GB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115435" y="2160537"/>
            <a:ext cx="14612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900" dirty="0" smtClean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Rural environment &amp; open spaces</a:t>
            </a:r>
            <a:endParaRPr lang="en-GB" sz="900" dirty="0">
              <a:solidFill>
                <a:schemeClr val="tx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130569" y="1883322"/>
            <a:ext cx="14612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900" dirty="0" smtClean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Natural habitats &amp; local wildlife</a:t>
            </a:r>
            <a:endParaRPr lang="en-GB" sz="900" dirty="0">
              <a:solidFill>
                <a:schemeClr val="tx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" name="Rectangle 48"/>
          <p:cNvSpPr/>
          <p:nvPr/>
        </p:nvSpPr>
        <p:spPr>
          <a:xfrm>
            <a:off x="103627" y="2955600"/>
            <a:ext cx="3262489" cy="1619999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>
                <a:lumMod val="40000"/>
                <a:lumOff val="60000"/>
              </a:schemeClr>
            </a:solidFill>
          </a:ln>
          <a:effectLst>
            <a:outerShdw blurRad="292100" dist="127000" dir="2700000" algn="tl" rotWithShape="0">
              <a:prstClr val="black">
                <a:alpha val="64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3" name="Content Placeholder 14"/>
          <p:cNvSpPr txBox="1">
            <a:spLocks/>
          </p:cNvSpPr>
          <p:nvPr/>
        </p:nvSpPr>
        <p:spPr>
          <a:xfrm>
            <a:off x="63663" y="3151700"/>
            <a:ext cx="3365337" cy="39508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342900" rtl="0" eaLnBrk="1" latinLnBrk="0" hangingPunct="1">
              <a:spcBef>
                <a:spcPct val="20000"/>
              </a:spcBef>
              <a:buFont typeface="Arial"/>
              <a:buNone/>
              <a:defRPr sz="1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Font typeface="Arial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1800"/>
              </a:lnSpc>
              <a:spcBef>
                <a:spcPts val="0"/>
              </a:spcBef>
            </a:pPr>
            <a:r>
              <a:rPr lang="en-GB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67% are positive about the playing field &amp; equipment</a:t>
            </a:r>
            <a:endParaRPr lang="en-GB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5" name="Rectangle 64"/>
          <p:cNvSpPr/>
          <p:nvPr/>
        </p:nvSpPr>
        <p:spPr>
          <a:xfrm>
            <a:off x="3498418" y="2955600"/>
            <a:ext cx="3262489" cy="1619999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>
                <a:lumMod val="40000"/>
                <a:lumOff val="60000"/>
              </a:schemeClr>
            </a:solidFill>
          </a:ln>
          <a:effectLst>
            <a:outerShdw blurRad="292100" dist="127000" dir="2700000" algn="tl" rotWithShape="0">
              <a:prstClr val="black">
                <a:alpha val="64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6" name="Content Placeholder 14"/>
          <p:cNvSpPr txBox="1">
            <a:spLocks/>
          </p:cNvSpPr>
          <p:nvPr/>
        </p:nvSpPr>
        <p:spPr>
          <a:xfrm>
            <a:off x="3424424" y="3089323"/>
            <a:ext cx="3404641" cy="39508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342900" rtl="0" eaLnBrk="1" latinLnBrk="0" hangingPunct="1">
              <a:spcBef>
                <a:spcPct val="20000"/>
              </a:spcBef>
              <a:buFont typeface="Arial"/>
              <a:buNone/>
              <a:defRPr sz="1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Font typeface="Arial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1800"/>
              </a:lnSpc>
              <a:spcBef>
                <a:spcPts val="0"/>
              </a:spcBef>
            </a:pPr>
            <a:r>
              <a:rPr lang="en-GB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GB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wo thirds positive about church &amp; churchyard, using it and the footpath at least sometimes</a:t>
            </a:r>
            <a:endParaRPr lang="en-GB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3" name="Picture 72" descr="chart2038813210.png"/>
          <p:cNvPicPr>
            <a:picLocks noChangeAspect="1"/>
          </p:cNvPicPr>
          <p:nvPr/>
        </p:nvPicPr>
        <p:blipFill rotWithShape="1">
          <a:blip r:embed="rId2"/>
          <a:srcRect l="15751" t="33890" b="62768"/>
          <a:stretch/>
        </p:blipFill>
        <p:spPr>
          <a:xfrm>
            <a:off x="1432990" y="1950331"/>
            <a:ext cx="5194150" cy="224073"/>
          </a:xfrm>
          <a:prstGeom prst="rect">
            <a:avLst/>
          </a:prstGeom>
        </p:spPr>
      </p:pic>
      <p:pic>
        <p:nvPicPr>
          <p:cNvPr id="74" name="Picture 73" descr="chart2038813210.png"/>
          <p:cNvPicPr>
            <a:picLocks noChangeAspect="1"/>
          </p:cNvPicPr>
          <p:nvPr/>
        </p:nvPicPr>
        <p:blipFill rotWithShape="1">
          <a:blip r:embed="rId2"/>
          <a:srcRect l="15578" t="59057" b="37637"/>
          <a:stretch/>
        </p:blipFill>
        <p:spPr>
          <a:xfrm>
            <a:off x="1422282" y="2210759"/>
            <a:ext cx="5204858" cy="221689"/>
          </a:xfrm>
          <a:prstGeom prst="rect">
            <a:avLst/>
          </a:prstGeom>
        </p:spPr>
      </p:pic>
      <p:sp>
        <p:nvSpPr>
          <p:cNvPr id="77" name="TextBox 76"/>
          <p:cNvSpPr txBox="1"/>
          <p:nvPr/>
        </p:nvSpPr>
        <p:spPr>
          <a:xfrm>
            <a:off x="1901317" y="1970266"/>
            <a:ext cx="398517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23%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0" name="TextBox 79"/>
          <p:cNvSpPr txBox="1"/>
          <p:nvPr/>
        </p:nvSpPr>
        <p:spPr>
          <a:xfrm>
            <a:off x="3962343" y="1968134"/>
            <a:ext cx="398517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61%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1" name="TextBox 80"/>
          <p:cNvSpPr txBox="1"/>
          <p:nvPr/>
        </p:nvSpPr>
        <p:spPr>
          <a:xfrm>
            <a:off x="5965499" y="1966002"/>
            <a:ext cx="398517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12%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2" name="TextBox 81"/>
          <p:cNvSpPr txBox="1"/>
          <p:nvPr/>
        </p:nvSpPr>
        <p:spPr>
          <a:xfrm>
            <a:off x="6396560" y="1987456"/>
            <a:ext cx="398517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3%</a:t>
            </a:r>
            <a:endParaRPr lang="en-GB" sz="1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3" name="Content Placeholder 2"/>
          <p:cNvSpPr txBox="1">
            <a:spLocks/>
          </p:cNvSpPr>
          <p:nvPr/>
        </p:nvSpPr>
        <p:spPr>
          <a:xfrm>
            <a:off x="6364016" y="1669458"/>
            <a:ext cx="473805" cy="2491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342900" rtl="0" eaLnBrk="1" latinLnBrk="0" hangingPunct="1">
              <a:spcBef>
                <a:spcPct val="20000"/>
              </a:spcBef>
              <a:buFont typeface="Arial"/>
              <a:buNone/>
              <a:defRPr sz="1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Font typeface="Arial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900" dirty="0" smtClean="0">
                <a:solidFill>
                  <a:schemeClr val="tx1">
                    <a:lumMod val="75000"/>
                  </a:schemeClr>
                </a:solidFill>
              </a:rPr>
              <a:t>1%</a:t>
            </a:r>
            <a:endParaRPr lang="en-GB" sz="900" dirty="0">
              <a:solidFill>
                <a:schemeClr val="tx1">
                  <a:lumMod val="75000"/>
                </a:schemeClr>
              </a:solidFill>
            </a:endParaRPr>
          </a:p>
        </p:txBody>
      </p:sp>
      <p:cxnSp>
        <p:nvCxnSpPr>
          <p:cNvPr id="84" name="Straight Connector 83"/>
          <p:cNvCxnSpPr/>
          <p:nvPr/>
        </p:nvCxnSpPr>
        <p:spPr>
          <a:xfrm>
            <a:off x="6600891" y="1848668"/>
            <a:ext cx="0" cy="180000"/>
          </a:xfrm>
          <a:prstGeom prst="line">
            <a:avLst/>
          </a:prstGeom>
          <a:ln w="12700">
            <a:solidFill>
              <a:schemeClr val="tx1">
                <a:lumMod val="60000"/>
                <a:lumOff val="40000"/>
              </a:schemeClr>
            </a:solidFill>
            <a:tailEnd type="oval" w="sm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9" name="TextBox 88"/>
          <p:cNvSpPr txBox="1"/>
          <p:nvPr/>
        </p:nvSpPr>
        <p:spPr>
          <a:xfrm>
            <a:off x="1903249" y="2226839"/>
            <a:ext cx="398517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31%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0" name="TextBox 89"/>
          <p:cNvSpPr txBox="1"/>
          <p:nvPr/>
        </p:nvSpPr>
        <p:spPr>
          <a:xfrm>
            <a:off x="3964275" y="2224707"/>
            <a:ext cx="398517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52%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1" name="TextBox 90"/>
          <p:cNvSpPr txBox="1"/>
          <p:nvPr/>
        </p:nvSpPr>
        <p:spPr>
          <a:xfrm>
            <a:off x="5967431" y="2222575"/>
            <a:ext cx="398517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16%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2" name="TextBox 91"/>
          <p:cNvSpPr txBox="1"/>
          <p:nvPr/>
        </p:nvSpPr>
        <p:spPr>
          <a:xfrm>
            <a:off x="6514232" y="2244029"/>
            <a:ext cx="398517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2%</a:t>
            </a:r>
            <a:endParaRPr lang="en-GB" sz="1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3" name="Picture 92" descr="chart2038813210.png"/>
          <p:cNvPicPr>
            <a:picLocks noChangeAspect="1"/>
          </p:cNvPicPr>
          <p:nvPr/>
        </p:nvPicPr>
        <p:blipFill rotWithShape="1">
          <a:blip r:embed="rId2"/>
          <a:srcRect l="15467" t="54767" b="41851"/>
          <a:stretch/>
        </p:blipFill>
        <p:spPr>
          <a:xfrm>
            <a:off x="185195" y="3873207"/>
            <a:ext cx="3101461" cy="346115"/>
          </a:xfrm>
          <a:prstGeom prst="rect">
            <a:avLst/>
          </a:prstGeom>
        </p:spPr>
      </p:pic>
      <p:pic>
        <p:nvPicPr>
          <p:cNvPr id="94" name="Picture 93" descr="chart2038813210.png"/>
          <p:cNvPicPr>
            <a:picLocks noChangeAspect="1"/>
          </p:cNvPicPr>
          <p:nvPr/>
        </p:nvPicPr>
        <p:blipFill rotWithShape="1">
          <a:blip r:embed="rId2"/>
          <a:srcRect l="14702" t="97470" r="3897" b="571"/>
          <a:stretch/>
        </p:blipFill>
        <p:spPr>
          <a:xfrm>
            <a:off x="194816" y="4360763"/>
            <a:ext cx="3103029" cy="150284"/>
          </a:xfrm>
          <a:prstGeom prst="rect">
            <a:avLst/>
          </a:prstGeom>
        </p:spPr>
      </p:pic>
      <p:sp>
        <p:nvSpPr>
          <p:cNvPr id="95" name="TextBox 94"/>
          <p:cNvSpPr txBox="1"/>
          <p:nvPr/>
        </p:nvSpPr>
        <p:spPr>
          <a:xfrm>
            <a:off x="1290520" y="3953485"/>
            <a:ext cx="398517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50%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6" name="TextBox 95"/>
          <p:cNvSpPr txBox="1"/>
          <p:nvPr/>
        </p:nvSpPr>
        <p:spPr>
          <a:xfrm>
            <a:off x="339340" y="3953485"/>
            <a:ext cx="398517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17%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7" name="TextBox 96"/>
          <p:cNvSpPr txBox="1"/>
          <p:nvPr/>
        </p:nvSpPr>
        <p:spPr>
          <a:xfrm>
            <a:off x="2588543" y="3956618"/>
            <a:ext cx="398517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28%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8" name="Content Placeholder 2"/>
          <p:cNvSpPr txBox="1">
            <a:spLocks/>
          </p:cNvSpPr>
          <p:nvPr/>
        </p:nvSpPr>
        <p:spPr>
          <a:xfrm>
            <a:off x="3020630" y="3684083"/>
            <a:ext cx="473805" cy="2491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342900" rtl="0" eaLnBrk="1" latinLnBrk="0" hangingPunct="1">
              <a:spcBef>
                <a:spcPct val="20000"/>
              </a:spcBef>
              <a:buFont typeface="Arial"/>
              <a:buNone/>
              <a:defRPr sz="1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Font typeface="Arial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900" dirty="0" smtClean="0">
                <a:solidFill>
                  <a:schemeClr val="tx1">
                    <a:lumMod val="75000"/>
                  </a:schemeClr>
                </a:solidFill>
              </a:rPr>
              <a:t>1%</a:t>
            </a:r>
            <a:endParaRPr lang="en-GB" sz="900" dirty="0">
              <a:solidFill>
                <a:schemeClr val="tx1">
                  <a:lumMod val="75000"/>
                </a:schemeClr>
              </a:solidFill>
            </a:endParaRPr>
          </a:p>
        </p:txBody>
      </p:sp>
      <p:cxnSp>
        <p:nvCxnSpPr>
          <p:cNvPr id="99" name="Straight Connector 98"/>
          <p:cNvCxnSpPr/>
          <p:nvPr/>
        </p:nvCxnSpPr>
        <p:spPr>
          <a:xfrm>
            <a:off x="3257505" y="3863293"/>
            <a:ext cx="0" cy="180000"/>
          </a:xfrm>
          <a:prstGeom prst="line">
            <a:avLst/>
          </a:prstGeom>
          <a:ln w="12700">
            <a:solidFill>
              <a:schemeClr val="tx1">
                <a:lumMod val="60000"/>
                <a:lumOff val="40000"/>
              </a:schemeClr>
            </a:solidFill>
            <a:tailEnd type="oval" w="sm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2" name="Content Placeholder 2"/>
          <p:cNvSpPr txBox="1">
            <a:spLocks/>
          </p:cNvSpPr>
          <p:nvPr/>
        </p:nvSpPr>
        <p:spPr>
          <a:xfrm>
            <a:off x="3041085" y="4192278"/>
            <a:ext cx="473805" cy="2491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342900" rtl="0" eaLnBrk="1" latinLnBrk="0" hangingPunct="1">
              <a:spcBef>
                <a:spcPct val="20000"/>
              </a:spcBef>
              <a:buFont typeface="Arial"/>
              <a:buNone/>
              <a:defRPr sz="1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Font typeface="Arial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900" dirty="0" smtClean="0">
                <a:solidFill>
                  <a:schemeClr val="tx1">
                    <a:lumMod val="75000"/>
                  </a:schemeClr>
                </a:solidFill>
              </a:rPr>
              <a:t>3%</a:t>
            </a:r>
            <a:endParaRPr lang="en-GB" sz="900" dirty="0">
              <a:solidFill>
                <a:schemeClr val="tx1">
                  <a:lumMod val="75000"/>
                </a:schemeClr>
              </a:solidFill>
            </a:endParaRPr>
          </a:p>
        </p:txBody>
      </p:sp>
      <p:cxnSp>
        <p:nvCxnSpPr>
          <p:cNvPr id="103" name="Straight Connector 102"/>
          <p:cNvCxnSpPr/>
          <p:nvPr/>
        </p:nvCxnSpPr>
        <p:spPr>
          <a:xfrm flipV="1">
            <a:off x="3191840" y="4047303"/>
            <a:ext cx="0" cy="180000"/>
          </a:xfrm>
          <a:prstGeom prst="line">
            <a:avLst/>
          </a:prstGeom>
          <a:ln w="12700">
            <a:solidFill>
              <a:schemeClr val="tx1">
                <a:lumMod val="60000"/>
                <a:lumOff val="40000"/>
              </a:schemeClr>
            </a:solidFill>
            <a:tailEnd type="oval" w="sm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6" name="Picture 105"/>
          <p:cNvPicPr>
            <a:picLocks noChangeAspect="1"/>
          </p:cNvPicPr>
          <p:nvPr/>
        </p:nvPicPr>
        <p:blipFill rotWithShape="1">
          <a:blip r:embed="rId3"/>
          <a:srcRect l="47063" t="91832" r="36403" b="6638"/>
          <a:stretch/>
        </p:blipFill>
        <p:spPr>
          <a:xfrm>
            <a:off x="4270877" y="4430016"/>
            <a:ext cx="1899593" cy="106189"/>
          </a:xfrm>
          <a:prstGeom prst="rect">
            <a:avLst/>
          </a:prstGeom>
        </p:spPr>
      </p:pic>
      <p:pic>
        <p:nvPicPr>
          <p:cNvPr id="108" name="Picture 107"/>
          <p:cNvPicPr>
            <a:picLocks noChangeAspect="1"/>
          </p:cNvPicPr>
          <p:nvPr/>
        </p:nvPicPr>
        <p:blipFill rotWithShape="1">
          <a:blip r:embed="rId3"/>
          <a:srcRect l="47208" t="47643" r="26697" b="48842"/>
          <a:stretch/>
        </p:blipFill>
        <p:spPr>
          <a:xfrm>
            <a:off x="4092385" y="3926966"/>
            <a:ext cx="2581016" cy="243970"/>
          </a:xfrm>
          <a:prstGeom prst="rect">
            <a:avLst/>
          </a:prstGeom>
        </p:spPr>
      </p:pic>
      <p:pic>
        <p:nvPicPr>
          <p:cNvPr id="109" name="Picture 108"/>
          <p:cNvPicPr>
            <a:picLocks noChangeAspect="1"/>
          </p:cNvPicPr>
          <p:nvPr/>
        </p:nvPicPr>
        <p:blipFill rotWithShape="1">
          <a:blip r:embed="rId3"/>
          <a:srcRect l="47208" t="51937" r="26697" b="44538"/>
          <a:stretch/>
        </p:blipFill>
        <p:spPr>
          <a:xfrm>
            <a:off x="4092385" y="4148826"/>
            <a:ext cx="2581016" cy="244694"/>
          </a:xfrm>
          <a:prstGeom prst="rect">
            <a:avLst/>
          </a:prstGeom>
        </p:spPr>
      </p:pic>
      <p:sp>
        <p:nvSpPr>
          <p:cNvPr id="110" name="TextBox 109"/>
          <p:cNvSpPr txBox="1"/>
          <p:nvPr/>
        </p:nvSpPr>
        <p:spPr>
          <a:xfrm>
            <a:off x="5083338" y="3949253"/>
            <a:ext cx="398517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41%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1" name="TextBox 110"/>
          <p:cNvSpPr txBox="1"/>
          <p:nvPr/>
        </p:nvSpPr>
        <p:spPr>
          <a:xfrm>
            <a:off x="4236332" y="3949253"/>
            <a:ext cx="398517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23%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2" name="TextBox 111"/>
          <p:cNvSpPr txBox="1"/>
          <p:nvPr/>
        </p:nvSpPr>
        <p:spPr>
          <a:xfrm>
            <a:off x="5901013" y="3952386"/>
            <a:ext cx="398517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26%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3" name="TextBox 112"/>
          <p:cNvSpPr txBox="1"/>
          <p:nvPr/>
        </p:nvSpPr>
        <p:spPr>
          <a:xfrm>
            <a:off x="6366098" y="3944190"/>
            <a:ext cx="398517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11%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4" name="TextBox 113"/>
          <p:cNvSpPr txBox="1"/>
          <p:nvPr/>
        </p:nvSpPr>
        <p:spPr>
          <a:xfrm>
            <a:off x="5061679" y="4171113"/>
            <a:ext cx="398517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37%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5" name="TextBox 114"/>
          <p:cNvSpPr txBox="1"/>
          <p:nvPr/>
        </p:nvSpPr>
        <p:spPr>
          <a:xfrm>
            <a:off x="4214673" y="4171113"/>
            <a:ext cx="398517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26%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6" name="TextBox 115"/>
          <p:cNvSpPr txBox="1"/>
          <p:nvPr/>
        </p:nvSpPr>
        <p:spPr>
          <a:xfrm>
            <a:off x="5879354" y="4174246"/>
            <a:ext cx="398517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23%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7" name="TextBox 116"/>
          <p:cNvSpPr txBox="1"/>
          <p:nvPr/>
        </p:nvSpPr>
        <p:spPr>
          <a:xfrm>
            <a:off x="6344439" y="4166050"/>
            <a:ext cx="398517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14%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8" name="TextBox 117"/>
          <p:cNvSpPr txBox="1"/>
          <p:nvPr/>
        </p:nvSpPr>
        <p:spPr>
          <a:xfrm>
            <a:off x="3441679" y="3927482"/>
            <a:ext cx="146125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" dirty="0" smtClean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Church/yard</a:t>
            </a:r>
            <a:endParaRPr lang="en-GB" sz="800" dirty="0">
              <a:solidFill>
                <a:schemeClr val="tx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9" name="TextBox 118"/>
          <p:cNvSpPr txBox="1"/>
          <p:nvPr/>
        </p:nvSpPr>
        <p:spPr>
          <a:xfrm>
            <a:off x="3447684" y="4148689"/>
            <a:ext cx="146125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" dirty="0" smtClean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Footpath</a:t>
            </a:r>
            <a:endParaRPr lang="en-GB" sz="800" dirty="0">
              <a:solidFill>
                <a:schemeClr val="tx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709967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87085"/>
            <a:ext cx="6858000" cy="391272"/>
          </a:xfrm>
        </p:spPr>
        <p:txBody>
          <a:bodyPr/>
          <a:lstStyle/>
          <a:p>
            <a:pPr algn="ctr"/>
            <a:r>
              <a:rPr lang="en-GB" sz="3200" dirty="0" smtClean="0"/>
              <a:t>Housing &amp; Dev: </a:t>
            </a:r>
            <a:r>
              <a:rPr lang="en-GB" sz="3600" dirty="0" smtClean="0"/>
              <a:t>ENVIRONMENT</a:t>
            </a:r>
            <a:endParaRPr sz="3600" dirty="0"/>
          </a:p>
        </p:txBody>
      </p:sp>
      <p:sp>
        <p:nvSpPr>
          <p:cNvPr id="38" name="Content Placeholder 2"/>
          <p:cNvSpPr txBox="1">
            <a:spLocks/>
          </p:cNvSpPr>
          <p:nvPr/>
        </p:nvSpPr>
        <p:spPr>
          <a:xfrm>
            <a:off x="2639" y="4973728"/>
            <a:ext cx="6855361" cy="2491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342900" rtl="0" eaLnBrk="1" latinLnBrk="0" hangingPunct="1">
              <a:spcBef>
                <a:spcPct val="20000"/>
              </a:spcBef>
              <a:buFont typeface="Arial"/>
              <a:buNone/>
              <a:defRPr sz="1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Font typeface="Arial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600" i="1" dirty="0" smtClean="0">
                <a:solidFill>
                  <a:schemeClr val="tx1">
                    <a:lumMod val="60000"/>
                    <a:lumOff val="40000"/>
                  </a:schemeClr>
                </a:solidFill>
              </a:rPr>
              <a:t>Q16a: Answered 151 Skipped 7 | Q16b Answered 152 Skipped 6 </a:t>
            </a:r>
            <a:r>
              <a:rPr lang="en-GB" sz="600" i="1" dirty="0">
                <a:solidFill>
                  <a:schemeClr val="tx1">
                    <a:lumMod val="60000"/>
                    <a:lumOff val="40000"/>
                  </a:schemeClr>
                </a:solidFill>
              </a:rPr>
              <a:t>| </a:t>
            </a:r>
            <a:r>
              <a:rPr lang="en-GB" sz="600" i="1" dirty="0" smtClean="0">
                <a:solidFill>
                  <a:schemeClr val="tx1">
                    <a:lumMod val="60000"/>
                    <a:lumOff val="40000"/>
                  </a:schemeClr>
                </a:solidFill>
              </a:rPr>
              <a:t>Q16c: </a:t>
            </a:r>
            <a:r>
              <a:rPr lang="en-GB" sz="600" i="1" dirty="0">
                <a:solidFill>
                  <a:schemeClr val="tx1">
                    <a:lumMod val="60000"/>
                    <a:lumOff val="40000"/>
                  </a:schemeClr>
                </a:solidFill>
              </a:rPr>
              <a:t>Answered </a:t>
            </a:r>
            <a:r>
              <a:rPr lang="en-GB" sz="600" i="1" dirty="0" smtClean="0">
                <a:solidFill>
                  <a:schemeClr val="tx1">
                    <a:lumMod val="60000"/>
                    <a:lumOff val="40000"/>
                  </a:schemeClr>
                </a:solidFill>
              </a:rPr>
              <a:t>153 </a:t>
            </a:r>
            <a:r>
              <a:rPr lang="en-GB" sz="600" i="1" dirty="0">
                <a:solidFill>
                  <a:schemeClr val="tx1">
                    <a:lumMod val="60000"/>
                    <a:lumOff val="40000"/>
                  </a:schemeClr>
                </a:solidFill>
              </a:rPr>
              <a:t>Skipped </a:t>
            </a:r>
            <a:r>
              <a:rPr lang="en-GB" sz="600" i="1" dirty="0" smtClean="0">
                <a:solidFill>
                  <a:schemeClr val="tx1">
                    <a:lumMod val="60000"/>
                    <a:lumOff val="40000"/>
                  </a:schemeClr>
                </a:solidFill>
              </a:rPr>
              <a:t>5 </a:t>
            </a:r>
            <a:r>
              <a:rPr lang="en-GB" sz="600" i="1" dirty="0">
                <a:solidFill>
                  <a:schemeClr val="tx1">
                    <a:lumMod val="60000"/>
                    <a:lumOff val="40000"/>
                  </a:schemeClr>
                </a:solidFill>
              </a:rPr>
              <a:t>| </a:t>
            </a:r>
            <a:r>
              <a:rPr lang="en-GB" sz="600" i="1" dirty="0" smtClean="0">
                <a:solidFill>
                  <a:schemeClr val="tx1">
                    <a:lumMod val="60000"/>
                    <a:lumOff val="40000"/>
                  </a:schemeClr>
                </a:solidFill>
              </a:rPr>
              <a:t>Q16d </a:t>
            </a:r>
            <a:r>
              <a:rPr lang="en-GB" sz="600" i="1" dirty="0">
                <a:solidFill>
                  <a:schemeClr val="tx1">
                    <a:lumMod val="60000"/>
                    <a:lumOff val="40000"/>
                  </a:schemeClr>
                </a:solidFill>
              </a:rPr>
              <a:t>Answered </a:t>
            </a:r>
            <a:r>
              <a:rPr lang="en-GB" sz="600" i="1" dirty="0" smtClean="0">
                <a:solidFill>
                  <a:schemeClr val="tx1">
                    <a:lumMod val="60000"/>
                    <a:lumOff val="40000"/>
                  </a:schemeClr>
                </a:solidFill>
              </a:rPr>
              <a:t>153 </a:t>
            </a:r>
            <a:r>
              <a:rPr lang="en-GB" sz="600" i="1" dirty="0">
                <a:solidFill>
                  <a:schemeClr val="tx1">
                    <a:lumMod val="60000"/>
                    <a:lumOff val="40000"/>
                  </a:schemeClr>
                </a:solidFill>
              </a:rPr>
              <a:t>Skipped </a:t>
            </a:r>
            <a:r>
              <a:rPr lang="en-GB" sz="600" i="1" dirty="0" smtClean="0">
                <a:solidFill>
                  <a:schemeClr val="tx1">
                    <a:lumMod val="60000"/>
                    <a:lumOff val="40000"/>
                  </a:schemeClr>
                </a:solidFill>
              </a:rPr>
              <a:t>5 | Q14a&amp;b Answered 152 Skipped 6</a:t>
            </a:r>
            <a:endParaRPr lang="en-GB" sz="600" i="1" dirty="0">
              <a:solidFill>
                <a:schemeClr val="tx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103627" y="1099587"/>
            <a:ext cx="3262489" cy="353028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>
                <a:lumMod val="40000"/>
                <a:lumOff val="60000"/>
              </a:schemeClr>
            </a:solidFill>
          </a:ln>
          <a:effectLst>
            <a:outerShdw blurRad="292100" dist="127000" dir="2700000" algn="tl" rotWithShape="0">
              <a:prstClr val="black">
                <a:alpha val="64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Rectangle 25"/>
          <p:cNvSpPr/>
          <p:nvPr/>
        </p:nvSpPr>
        <p:spPr>
          <a:xfrm>
            <a:off x="3498418" y="1099588"/>
            <a:ext cx="3262489" cy="3530284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>
                <a:lumMod val="40000"/>
                <a:lumOff val="60000"/>
              </a:schemeClr>
            </a:solidFill>
          </a:ln>
          <a:effectLst>
            <a:outerShdw blurRad="292100" dist="127000" dir="2700000" algn="tl" rotWithShape="0">
              <a:prstClr val="black">
                <a:alpha val="64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Content Placeholder 14"/>
          <p:cNvSpPr txBox="1">
            <a:spLocks/>
          </p:cNvSpPr>
          <p:nvPr/>
        </p:nvSpPr>
        <p:spPr>
          <a:xfrm>
            <a:off x="33262" y="1177639"/>
            <a:ext cx="3394790" cy="39508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342900" rtl="0" eaLnBrk="1" latinLnBrk="0" hangingPunct="1">
              <a:spcBef>
                <a:spcPct val="20000"/>
              </a:spcBef>
              <a:buFont typeface="Arial"/>
              <a:buNone/>
              <a:defRPr sz="1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Font typeface="Arial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1800"/>
              </a:lnSpc>
              <a:spcBef>
                <a:spcPts val="0"/>
              </a:spcBef>
            </a:pPr>
            <a:r>
              <a:rPr lang="en-GB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Respondents broadly support renewable energy but &gt; 50% disagree with wind farms</a:t>
            </a:r>
            <a:endParaRPr lang="en-GB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" name="Picture 29" descr="chart2039278200.png"/>
          <p:cNvPicPr>
            <a:picLocks noChangeAspect="1"/>
          </p:cNvPicPr>
          <p:nvPr/>
        </p:nvPicPr>
        <p:blipFill rotWithShape="1">
          <a:blip r:embed="rId2"/>
          <a:srcRect l="15700" t="3240" b="25859"/>
          <a:stretch/>
        </p:blipFill>
        <p:spPr>
          <a:xfrm rot="16200000" flipH="1">
            <a:off x="809947" y="1645939"/>
            <a:ext cx="1832576" cy="2666508"/>
          </a:xfrm>
          <a:prstGeom prst="rect">
            <a:avLst/>
          </a:prstGeom>
        </p:spPr>
      </p:pic>
      <p:pic>
        <p:nvPicPr>
          <p:cNvPr id="32" name="Picture 31" descr="chart2039278200.png"/>
          <p:cNvPicPr>
            <a:picLocks noChangeAspect="1"/>
          </p:cNvPicPr>
          <p:nvPr/>
        </p:nvPicPr>
        <p:blipFill rotWithShape="1">
          <a:blip r:embed="rId2"/>
          <a:srcRect l="15271" t="93050" r="1240" b="2235"/>
          <a:stretch/>
        </p:blipFill>
        <p:spPr>
          <a:xfrm>
            <a:off x="289927" y="4384753"/>
            <a:ext cx="2901622" cy="114472"/>
          </a:xfrm>
          <a:prstGeom prst="rect">
            <a:avLst/>
          </a:prstGeom>
        </p:spPr>
      </p:pic>
      <p:sp>
        <p:nvSpPr>
          <p:cNvPr id="36" name="TextBox 35"/>
          <p:cNvSpPr txBox="1"/>
          <p:nvPr/>
        </p:nvSpPr>
        <p:spPr>
          <a:xfrm>
            <a:off x="278129" y="3876801"/>
            <a:ext cx="689368" cy="215444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/>
            <a:r>
              <a:rPr lang="en-GB" sz="800" dirty="0" smtClean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Bio-digesters</a:t>
            </a:r>
            <a:endParaRPr lang="en-GB" sz="800" dirty="0">
              <a:solidFill>
                <a:schemeClr val="tx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1016966" y="3876801"/>
            <a:ext cx="689368" cy="338554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/>
            <a:r>
              <a:rPr lang="en-GB" sz="800" dirty="0" smtClean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Solar farms on farmland</a:t>
            </a:r>
            <a:endParaRPr lang="en-GB" sz="800" dirty="0">
              <a:solidFill>
                <a:schemeClr val="tx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755803" y="3876801"/>
            <a:ext cx="689368" cy="338554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/>
            <a:r>
              <a:rPr lang="en-GB" sz="800" dirty="0" smtClean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Solar panels on non-</a:t>
            </a:r>
            <a:r>
              <a:rPr lang="en-GB" sz="800" dirty="0" err="1" smtClean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dom</a:t>
            </a:r>
            <a:endParaRPr lang="en-GB" sz="800" dirty="0">
              <a:solidFill>
                <a:schemeClr val="tx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2494641" y="3876801"/>
            <a:ext cx="689368" cy="215444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/>
            <a:r>
              <a:rPr lang="en-GB" sz="800" dirty="0" smtClean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Wind turbines</a:t>
            </a:r>
            <a:endParaRPr lang="en-GB" sz="800" dirty="0">
              <a:solidFill>
                <a:schemeClr val="tx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470837" y="2343159"/>
            <a:ext cx="40589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7%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465568" y="2962930"/>
            <a:ext cx="40589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46%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460299" y="3526524"/>
            <a:ext cx="40589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12%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1188583" y="2320066"/>
            <a:ext cx="40589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GB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%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1183314" y="2821853"/>
            <a:ext cx="40589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29%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1178045" y="3296958"/>
            <a:ext cx="40589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22%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1188583" y="3632766"/>
            <a:ext cx="40589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16%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1920948" y="2176950"/>
            <a:ext cx="40589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22%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1915679" y="2731035"/>
            <a:ext cx="40589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41%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1910410" y="3313121"/>
            <a:ext cx="40589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24%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2661644" y="2201558"/>
            <a:ext cx="40589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18%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2656375" y="2584569"/>
            <a:ext cx="40589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25%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2651106" y="3059674"/>
            <a:ext cx="40589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23%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2661644" y="3514258"/>
            <a:ext cx="40589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31%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512130" y="2051070"/>
            <a:ext cx="405899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7%</a:t>
            </a:r>
            <a:endParaRPr lang="en-GB" sz="1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512130" y="3741968"/>
            <a:ext cx="405899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  <a:r>
              <a:rPr lang="en-GB" sz="1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%</a:t>
            </a:r>
            <a:endParaRPr lang="en-GB" sz="1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1236619" y="2057805"/>
            <a:ext cx="405899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7%</a:t>
            </a:r>
            <a:endParaRPr lang="en-GB" sz="1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1973265" y="3613420"/>
            <a:ext cx="405899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7%</a:t>
            </a:r>
            <a:endParaRPr lang="en-GB" sz="1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1966637" y="3753427"/>
            <a:ext cx="405899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7%</a:t>
            </a:r>
            <a:endParaRPr lang="en-GB" sz="1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2708868" y="2038581"/>
            <a:ext cx="405899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lang="en-GB" sz="1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%</a:t>
            </a:r>
            <a:endParaRPr lang="en-GB" sz="1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0" name="Picture 69" descr="chart2039233640.png"/>
          <p:cNvPicPr>
            <a:picLocks noChangeAspect="1"/>
          </p:cNvPicPr>
          <p:nvPr/>
        </p:nvPicPr>
        <p:blipFill rotWithShape="1">
          <a:blip r:embed="rId3"/>
          <a:srcRect l="15396" t="90165" r="35056" b="3203"/>
          <a:stretch/>
        </p:blipFill>
        <p:spPr>
          <a:xfrm>
            <a:off x="4274016" y="4379966"/>
            <a:ext cx="1794076" cy="119259"/>
          </a:xfrm>
          <a:prstGeom prst="rect">
            <a:avLst/>
          </a:prstGeom>
        </p:spPr>
      </p:pic>
      <p:pic>
        <p:nvPicPr>
          <p:cNvPr id="71" name="Picture 70" descr="chart2039233640.png"/>
          <p:cNvPicPr>
            <a:picLocks noChangeAspect="1"/>
          </p:cNvPicPr>
          <p:nvPr/>
        </p:nvPicPr>
        <p:blipFill rotWithShape="1">
          <a:blip r:embed="rId3"/>
          <a:srcRect l="15703" t="7907" b="40189"/>
          <a:stretch/>
        </p:blipFill>
        <p:spPr>
          <a:xfrm rot="16200000" flipH="1">
            <a:off x="4200067" y="1741047"/>
            <a:ext cx="1837675" cy="2471195"/>
          </a:xfrm>
          <a:prstGeom prst="rect">
            <a:avLst/>
          </a:prstGeom>
        </p:spPr>
      </p:pic>
      <p:sp>
        <p:nvSpPr>
          <p:cNvPr id="72" name="TextBox 71"/>
          <p:cNvSpPr txBox="1"/>
          <p:nvPr/>
        </p:nvSpPr>
        <p:spPr>
          <a:xfrm>
            <a:off x="3715858" y="3890322"/>
            <a:ext cx="1214536" cy="338554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/>
            <a:r>
              <a:rPr lang="en-GB" sz="800" dirty="0" smtClean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Flood risks from waterways &amp; ditches</a:t>
            </a:r>
            <a:endParaRPr lang="en-GB" sz="800" dirty="0">
              <a:solidFill>
                <a:schemeClr val="tx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4" name="TextBox 73"/>
          <p:cNvSpPr txBox="1"/>
          <p:nvPr/>
        </p:nvSpPr>
        <p:spPr>
          <a:xfrm>
            <a:off x="5281009" y="3893479"/>
            <a:ext cx="1265388" cy="338554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/>
            <a:r>
              <a:rPr lang="en-GB" sz="800" dirty="0" smtClean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Possibility of airfield being put to other use</a:t>
            </a:r>
            <a:endParaRPr lang="en-GB" sz="800" dirty="0">
              <a:solidFill>
                <a:schemeClr val="tx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7" name="Content Placeholder 14"/>
          <p:cNvSpPr txBox="1">
            <a:spLocks/>
          </p:cNvSpPr>
          <p:nvPr/>
        </p:nvSpPr>
        <p:spPr>
          <a:xfrm>
            <a:off x="3435561" y="1179152"/>
            <a:ext cx="3394790" cy="39508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342900" rtl="0" eaLnBrk="1" latinLnBrk="0" hangingPunct="1">
              <a:spcBef>
                <a:spcPct val="20000"/>
              </a:spcBef>
              <a:buFont typeface="Arial"/>
              <a:buNone/>
              <a:defRPr sz="1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Font typeface="Arial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1800"/>
              </a:lnSpc>
              <a:spcBef>
                <a:spcPts val="0"/>
              </a:spcBef>
            </a:pPr>
            <a:r>
              <a:rPr lang="en-GB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Some concerns at flood risk but far more concern if airfield use were to change</a:t>
            </a:r>
            <a:endParaRPr lang="en-GB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0" name="TextBox 79"/>
          <p:cNvSpPr txBox="1"/>
          <p:nvPr/>
        </p:nvSpPr>
        <p:spPr>
          <a:xfrm>
            <a:off x="4180250" y="2128854"/>
            <a:ext cx="40589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16%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1" name="TextBox 80"/>
          <p:cNvSpPr txBox="1"/>
          <p:nvPr/>
        </p:nvSpPr>
        <p:spPr>
          <a:xfrm>
            <a:off x="4174981" y="2603959"/>
            <a:ext cx="40589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43%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2" name="TextBox 81"/>
          <p:cNvSpPr txBox="1"/>
          <p:nvPr/>
        </p:nvSpPr>
        <p:spPr>
          <a:xfrm>
            <a:off x="4185519" y="3353694"/>
            <a:ext cx="40589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41%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3" name="TextBox 82"/>
          <p:cNvSpPr txBox="1"/>
          <p:nvPr/>
        </p:nvSpPr>
        <p:spPr>
          <a:xfrm>
            <a:off x="5773676" y="2071244"/>
            <a:ext cx="40589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11%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4" name="TextBox 83"/>
          <p:cNvSpPr txBox="1"/>
          <p:nvPr/>
        </p:nvSpPr>
        <p:spPr>
          <a:xfrm>
            <a:off x="5768407" y="2338010"/>
            <a:ext cx="40589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17%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9" name="TextBox 88"/>
          <p:cNvSpPr txBox="1"/>
          <p:nvPr/>
        </p:nvSpPr>
        <p:spPr>
          <a:xfrm>
            <a:off x="5778945" y="3047228"/>
            <a:ext cx="40589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72%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888771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Rectangle 66"/>
          <p:cNvSpPr/>
          <p:nvPr/>
        </p:nvSpPr>
        <p:spPr>
          <a:xfrm>
            <a:off x="103627" y="1099587"/>
            <a:ext cx="6627755" cy="1620000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>
                <a:lumMod val="40000"/>
                <a:lumOff val="60000"/>
              </a:schemeClr>
            </a:solidFill>
          </a:ln>
          <a:effectLst>
            <a:outerShdw blurRad="292100" dist="127000" dir="2700000" algn="tl" rotWithShape="0">
              <a:prstClr val="black">
                <a:alpha val="64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7" name="Picture 26" descr="chart2039309190.png"/>
          <p:cNvPicPr>
            <a:picLocks noChangeAspect="1"/>
          </p:cNvPicPr>
          <p:nvPr/>
        </p:nvPicPr>
        <p:blipFill rotWithShape="1">
          <a:blip r:embed="rId2"/>
          <a:srcRect l="15488" t="7553" b="73733"/>
          <a:stretch/>
        </p:blipFill>
        <p:spPr>
          <a:xfrm>
            <a:off x="168293" y="2032906"/>
            <a:ext cx="6462508" cy="34923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87085"/>
            <a:ext cx="6858000" cy="391272"/>
          </a:xfrm>
        </p:spPr>
        <p:txBody>
          <a:bodyPr/>
          <a:lstStyle/>
          <a:p>
            <a:pPr algn="ctr"/>
            <a:r>
              <a:rPr lang="en-GB" sz="3200" dirty="0" smtClean="0"/>
              <a:t>Housing &amp; Dev: </a:t>
            </a:r>
            <a:r>
              <a:rPr lang="en-GB" sz="3600" dirty="0" smtClean="0"/>
              <a:t>ENVIRONMENT</a:t>
            </a:r>
            <a:endParaRPr sz="3600" dirty="0"/>
          </a:p>
        </p:txBody>
      </p:sp>
      <p:sp>
        <p:nvSpPr>
          <p:cNvPr id="43" name="TextBox 42"/>
          <p:cNvSpPr txBox="1"/>
          <p:nvPr/>
        </p:nvSpPr>
        <p:spPr>
          <a:xfrm>
            <a:off x="1954128" y="2101268"/>
            <a:ext cx="405899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61%</a:t>
            </a:r>
            <a:endParaRPr lang="en-GB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4964840" y="2101731"/>
            <a:ext cx="405899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29%</a:t>
            </a:r>
            <a:endParaRPr lang="en-GB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6012081" y="2126412"/>
            <a:ext cx="215099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5%</a:t>
            </a:r>
            <a:endParaRPr lang="en-GB" sz="1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6304036" y="2118596"/>
            <a:ext cx="248328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4%</a:t>
            </a:r>
            <a:endParaRPr lang="en-GB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6516209" y="2131739"/>
            <a:ext cx="162898" cy="12322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1%</a:t>
            </a:r>
            <a:endParaRPr lang="en-GB" sz="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Content Placeholder 2"/>
          <p:cNvSpPr txBox="1">
            <a:spLocks/>
          </p:cNvSpPr>
          <p:nvPr/>
        </p:nvSpPr>
        <p:spPr>
          <a:xfrm>
            <a:off x="2639" y="4973728"/>
            <a:ext cx="6855361" cy="2491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342900" rtl="0" eaLnBrk="1" latinLnBrk="0" hangingPunct="1">
              <a:spcBef>
                <a:spcPct val="20000"/>
              </a:spcBef>
              <a:buFont typeface="Arial"/>
              <a:buNone/>
              <a:defRPr sz="1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Font typeface="Arial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600" i="1" dirty="0" smtClean="0">
                <a:solidFill>
                  <a:schemeClr val="tx1">
                    <a:lumMod val="60000"/>
                    <a:lumOff val="40000"/>
                  </a:schemeClr>
                </a:solidFill>
              </a:rPr>
              <a:t>Q17a: Answered: 152  Skipped: 6  |  Q17b: Answered: 150  Skipped: 8</a:t>
            </a:r>
          </a:p>
          <a:p>
            <a:pPr algn="ctr"/>
            <a:endParaRPr lang="en-GB" sz="600" i="1" dirty="0" smtClean="0">
              <a:solidFill>
                <a:schemeClr val="tx1">
                  <a:lumMod val="60000"/>
                  <a:lumOff val="40000"/>
                </a:schemeClr>
              </a:solidFill>
            </a:endParaRPr>
          </a:p>
          <a:p>
            <a:pPr algn="ctr"/>
            <a:r>
              <a:rPr lang="en-GB" sz="600" i="1" dirty="0" smtClean="0">
                <a:solidFill>
                  <a:schemeClr val="tx1">
                    <a:lumMod val="60000"/>
                    <a:lumOff val="40000"/>
                  </a:schemeClr>
                </a:solidFill>
              </a:rPr>
              <a:t> </a:t>
            </a:r>
            <a:endParaRPr lang="en-GB" sz="600" i="1" dirty="0">
              <a:solidFill>
                <a:schemeClr val="tx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75" name="Content Placeholder 14"/>
          <p:cNvSpPr>
            <a:spLocks noGrp="1"/>
          </p:cNvSpPr>
          <p:nvPr>
            <p:ph idx="1"/>
          </p:nvPr>
        </p:nvSpPr>
        <p:spPr>
          <a:xfrm>
            <a:off x="86352" y="1259999"/>
            <a:ext cx="6667719" cy="395084"/>
          </a:xfrm>
        </p:spPr>
        <p:txBody>
          <a:bodyPr/>
          <a:lstStyle/>
          <a:p>
            <a:pPr algn="ctr">
              <a:spcBef>
                <a:spcPts val="0"/>
              </a:spcBef>
            </a:pPr>
            <a:r>
              <a:rPr lang="en-GB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90% of respondents </a:t>
            </a:r>
            <a:r>
              <a:rPr lang="en-GB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feel </a:t>
            </a:r>
            <a:r>
              <a:rPr lang="en-GB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any future development should be in keeping </a:t>
            </a:r>
            <a:r>
              <a:rPr lang="en-GB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with </a:t>
            </a:r>
            <a:r>
              <a:rPr lang="en-GB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existing landscape &amp;</a:t>
            </a:r>
            <a:r>
              <a:rPr lang="en-GB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character setting…</a:t>
            </a:r>
          </a:p>
        </p:txBody>
      </p:sp>
      <p:sp>
        <p:nvSpPr>
          <p:cNvPr id="76" name="Rectangle 75"/>
          <p:cNvSpPr/>
          <p:nvPr/>
        </p:nvSpPr>
        <p:spPr>
          <a:xfrm>
            <a:off x="80938" y="2955599"/>
            <a:ext cx="6627755" cy="1620000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>
                <a:lumMod val="40000"/>
                <a:lumOff val="60000"/>
              </a:schemeClr>
            </a:solidFill>
          </a:ln>
          <a:effectLst>
            <a:outerShdw blurRad="292100" dist="127000" dir="2700000" algn="tl" rotWithShape="0">
              <a:prstClr val="black">
                <a:alpha val="64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8" name="Content Placeholder 14"/>
          <p:cNvSpPr txBox="1">
            <a:spLocks/>
          </p:cNvSpPr>
          <p:nvPr/>
        </p:nvSpPr>
        <p:spPr>
          <a:xfrm>
            <a:off x="63663" y="3151705"/>
            <a:ext cx="6667719" cy="39508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342900" rtl="0" eaLnBrk="1" latinLnBrk="0" hangingPunct="1">
              <a:spcBef>
                <a:spcPct val="20000"/>
              </a:spcBef>
              <a:buFont typeface="Arial"/>
              <a:buNone/>
              <a:defRPr sz="1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Font typeface="Arial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0"/>
              </a:spcBef>
            </a:pPr>
            <a:r>
              <a:rPr lang="en-GB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… and 80% </a:t>
            </a:r>
            <a:r>
              <a:rPr lang="en-GB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agree </a:t>
            </a:r>
            <a:r>
              <a:rPr lang="en-GB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we should strengthen our existing protection for the conservation of our landscape </a:t>
            </a:r>
          </a:p>
        </p:txBody>
      </p:sp>
      <p:pic>
        <p:nvPicPr>
          <p:cNvPr id="29" name="Picture 28" descr="chart2039309190.png"/>
          <p:cNvPicPr>
            <a:picLocks noChangeAspect="1"/>
          </p:cNvPicPr>
          <p:nvPr/>
        </p:nvPicPr>
        <p:blipFill rotWithShape="1">
          <a:blip r:embed="rId2"/>
          <a:srcRect l="15488" t="41805" b="39709"/>
          <a:stretch/>
        </p:blipFill>
        <p:spPr>
          <a:xfrm>
            <a:off x="191835" y="3882213"/>
            <a:ext cx="6416280" cy="344980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1888759" y="3951631"/>
            <a:ext cx="405899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52%</a:t>
            </a:r>
            <a:endParaRPr lang="en-GB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4241038" y="3950456"/>
            <a:ext cx="405899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28%</a:t>
            </a:r>
            <a:endParaRPr lang="en-GB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5582024" y="3950456"/>
            <a:ext cx="405899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14%</a:t>
            </a:r>
            <a:endParaRPr lang="en-GB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5" name="TextBox 84"/>
          <p:cNvSpPr txBox="1"/>
          <p:nvPr/>
        </p:nvSpPr>
        <p:spPr>
          <a:xfrm>
            <a:off x="6284174" y="3991732"/>
            <a:ext cx="248328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000" dirty="0"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r>
              <a:rPr lang="en-GB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%</a:t>
            </a:r>
            <a:endParaRPr lang="en-GB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6" name="TextBox 85"/>
          <p:cNvSpPr txBox="1"/>
          <p:nvPr/>
        </p:nvSpPr>
        <p:spPr>
          <a:xfrm>
            <a:off x="6542643" y="4004875"/>
            <a:ext cx="162898" cy="12322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1%</a:t>
            </a:r>
            <a:endParaRPr lang="en-GB" sz="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7" name="Picture 86" descr="chart2039250600.png"/>
          <p:cNvPicPr>
            <a:picLocks noChangeAspect="1"/>
          </p:cNvPicPr>
          <p:nvPr/>
        </p:nvPicPr>
        <p:blipFill rotWithShape="1">
          <a:blip r:embed="rId3"/>
          <a:srcRect l="14970" t="92090" b="1763"/>
          <a:stretch/>
        </p:blipFill>
        <p:spPr>
          <a:xfrm>
            <a:off x="1954128" y="4318805"/>
            <a:ext cx="3436317" cy="165182"/>
          </a:xfrm>
          <a:prstGeom prst="rect">
            <a:avLst/>
          </a:prstGeom>
        </p:spPr>
      </p:pic>
      <p:pic>
        <p:nvPicPr>
          <p:cNvPr id="88" name="Picture 87" descr="chart2039250600.png"/>
          <p:cNvPicPr>
            <a:picLocks noChangeAspect="1"/>
          </p:cNvPicPr>
          <p:nvPr/>
        </p:nvPicPr>
        <p:blipFill rotWithShape="1">
          <a:blip r:embed="rId3"/>
          <a:srcRect l="14970" t="92090" b="1763"/>
          <a:stretch/>
        </p:blipFill>
        <p:spPr>
          <a:xfrm>
            <a:off x="1954128" y="2459475"/>
            <a:ext cx="3436317" cy="165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571928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Rectangle 66"/>
          <p:cNvSpPr/>
          <p:nvPr/>
        </p:nvSpPr>
        <p:spPr>
          <a:xfrm>
            <a:off x="103627" y="1544942"/>
            <a:ext cx="6627755" cy="1458216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>
                <a:lumMod val="40000"/>
                <a:lumOff val="60000"/>
              </a:schemeClr>
            </a:solidFill>
          </a:ln>
          <a:effectLst>
            <a:outerShdw blurRad="292100" dist="127000" dir="2700000" algn="tl" rotWithShape="0">
              <a:prstClr val="black">
                <a:alpha val="64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87085"/>
            <a:ext cx="6858000" cy="391272"/>
          </a:xfrm>
        </p:spPr>
        <p:txBody>
          <a:bodyPr/>
          <a:lstStyle/>
          <a:p>
            <a:pPr algn="ctr"/>
            <a:r>
              <a:rPr lang="en-GB" sz="3600" dirty="0"/>
              <a:t>HOUSING &amp; DEVELOPMENT</a:t>
            </a:r>
            <a:endParaRPr sz="4000" dirty="0"/>
          </a:p>
        </p:txBody>
      </p:sp>
      <p:sp>
        <p:nvSpPr>
          <p:cNvPr id="75" name="Content Placeholder 14"/>
          <p:cNvSpPr>
            <a:spLocks noGrp="1"/>
          </p:cNvSpPr>
          <p:nvPr>
            <p:ph idx="1"/>
          </p:nvPr>
        </p:nvSpPr>
        <p:spPr>
          <a:xfrm>
            <a:off x="86352" y="1607227"/>
            <a:ext cx="6667719" cy="395084"/>
          </a:xfrm>
        </p:spPr>
        <p:txBody>
          <a:bodyPr/>
          <a:lstStyle/>
          <a:p>
            <a:pPr algn="ctr"/>
            <a:r>
              <a:rPr lang="en-GB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Although respondents recognise the need for </a:t>
            </a:r>
            <a:r>
              <a:rPr lang="en-GB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smaller </a:t>
            </a:r>
            <a:r>
              <a:rPr lang="en-GB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more affordable </a:t>
            </a:r>
            <a:r>
              <a:rPr lang="en-GB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homes</a:t>
            </a:r>
            <a:endParaRPr lang="en-GB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6" name="Rectangle 75"/>
          <p:cNvSpPr/>
          <p:nvPr/>
        </p:nvSpPr>
        <p:spPr>
          <a:xfrm>
            <a:off x="109873" y="3117383"/>
            <a:ext cx="6627755" cy="1458216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>
                <a:lumMod val="40000"/>
                <a:lumOff val="60000"/>
              </a:schemeClr>
            </a:solidFill>
          </a:ln>
          <a:effectLst>
            <a:outerShdw blurRad="292100" dist="127000" dir="2700000" algn="tl" rotWithShape="0">
              <a:prstClr val="black">
                <a:alpha val="64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8" name="Content Placeholder 14"/>
          <p:cNvSpPr txBox="1">
            <a:spLocks/>
          </p:cNvSpPr>
          <p:nvPr/>
        </p:nvSpPr>
        <p:spPr>
          <a:xfrm>
            <a:off x="92598" y="3215362"/>
            <a:ext cx="6667719" cy="39508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342900" rtl="0" eaLnBrk="1" latinLnBrk="0" hangingPunct="1">
              <a:spcBef>
                <a:spcPct val="20000"/>
              </a:spcBef>
              <a:buFont typeface="Arial"/>
              <a:buNone/>
              <a:defRPr sz="1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Font typeface="Arial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59% of </a:t>
            </a:r>
            <a:r>
              <a:rPr lang="en-GB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respondents would be concerned if </a:t>
            </a:r>
            <a:r>
              <a:rPr lang="en-GB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Core Policy </a:t>
            </a:r>
            <a:r>
              <a:rPr lang="en-GB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changed to allow more homes/small developments…</a:t>
            </a:r>
          </a:p>
        </p:txBody>
      </p:sp>
      <p:pic>
        <p:nvPicPr>
          <p:cNvPr id="22" name="Picture 21" descr="chart2144855360.png"/>
          <p:cNvPicPr>
            <a:picLocks noChangeAspect="1"/>
          </p:cNvPicPr>
          <p:nvPr/>
        </p:nvPicPr>
        <p:blipFill rotWithShape="1">
          <a:blip r:embed="rId2"/>
          <a:srcRect l="15223" t="21582" b="57672"/>
          <a:stretch/>
        </p:blipFill>
        <p:spPr>
          <a:xfrm>
            <a:off x="191835" y="2329301"/>
            <a:ext cx="6420217" cy="325182"/>
          </a:xfrm>
          <a:prstGeom prst="rect">
            <a:avLst/>
          </a:prstGeom>
        </p:spPr>
      </p:pic>
      <p:pic>
        <p:nvPicPr>
          <p:cNvPr id="23" name="Picture 22" descr="chart2144855360.png"/>
          <p:cNvPicPr>
            <a:picLocks noChangeAspect="1"/>
          </p:cNvPicPr>
          <p:nvPr/>
        </p:nvPicPr>
        <p:blipFill rotWithShape="1">
          <a:blip r:embed="rId2"/>
          <a:srcRect l="15223" t="79974" r="31474" b="11500"/>
          <a:stretch/>
        </p:blipFill>
        <p:spPr>
          <a:xfrm>
            <a:off x="981881" y="2778200"/>
            <a:ext cx="2007294" cy="135135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1161647" y="2377931"/>
            <a:ext cx="405899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59%</a:t>
            </a:r>
            <a:endParaRPr lang="en-GB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3232069" y="2377931"/>
            <a:ext cx="405899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57%</a:t>
            </a:r>
            <a:endParaRPr lang="en-GB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5544487" y="2377931"/>
            <a:ext cx="405899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50%</a:t>
            </a:r>
            <a:endParaRPr lang="en-GB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4408765" y="2377931"/>
            <a:ext cx="435917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14%</a:t>
            </a:r>
            <a:endParaRPr lang="en-GB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0" name="Picture 29" descr="chart2144855360.png"/>
          <p:cNvPicPr>
            <a:picLocks noChangeAspect="1"/>
          </p:cNvPicPr>
          <p:nvPr/>
        </p:nvPicPr>
        <p:blipFill rotWithShape="1">
          <a:blip r:embed="rId2"/>
          <a:srcRect l="15223" t="88766" r="4088" b="3478"/>
          <a:stretch/>
        </p:blipFill>
        <p:spPr>
          <a:xfrm>
            <a:off x="3064203" y="2784284"/>
            <a:ext cx="3038615" cy="122925"/>
          </a:xfrm>
          <a:prstGeom prst="rect">
            <a:avLst/>
          </a:prstGeom>
        </p:spPr>
      </p:pic>
      <p:pic>
        <p:nvPicPr>
          <p:cNvPr id="32" name="Picture 31" descr="chart2039001660.png"/>
          <p:cNvPicPr>
            <a:picLocks noChangeAspect="1"/>
          </p:cNvPicPr>
          <p:nvPr/>
        </p:nvPicPr>
        <p:blipFill rotWithShape="1">
          <a:blip r:embed="rId3"/>
          <a:srcRect l="15215" t="20653" b="59334"/>
          <a:stretch/>
        </p:blipFill>
        <p:spPr>
          <a:xfrm>
            <a:off x="179406" y="3923836"/>
            <a:ext cx="6461581" cy="313693"/>
          </a:xfrm>
          <a:prstGeom prst="rect">
            <a:avLst/>
          </a:prstGeom>
        </p:spPr>
      </p:pic>
      <p:sp>
        <p:nvSpPr>
          <p:cNvPr id="35" name="TextBox 34"/>
          <p:cNvSpPr txBox="1"/>
          <p:nvPr/>
        </p:nvSpPr>
        <p:spPr>
          <a:xfrm>
            <a:off x="615598" y="3946933"/>
            <a:ext cx="405899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17%</a:t>
            </a:r>
            <a:endParaRPr lang="en-GB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1889229" y="3941310"/>
            <a:ext cx="405899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25%</a:t>
            </a:r>
            <a:endParaRPr lang="en-GB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4300053" y="3941310"/>
            <a:ext cx="405899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59%</a:t>
            </a:r>
            <a:endParaRPr lang="en-GB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9" name="Picture 38" descr="chart2039001660.png"/>
          <p:cNvPicPr>
            <a:picLocks noChangeAspect="1"/>
          </p:cNvPicPr>
          <p:nvPr/>
        </p:nvPicPr>
        <p:blipFill rotWithShape="1">
          <a:blip r:embed="rId3"/>
          <a:srcRect l="15215" t="87899" r="34901" b="3327"/>
          <a:stretch/>
        </p:blipFill>
        <p:spPr>
          <a:xfrm>
            <a:off x="2513939" y="4337246"/>
            <a:ext cx="1989063" cy="147247"/>
          </a:xfrm>
          <a:prstGeom prst="rect">
            <a:avLst/>
          </a:prstGeom>
        </p:spPr>
      </p:pic>
      <p:sp>
        <p:nvSpPr>
          <p:cNvPr id="40" name="Content Placeholder 14"/>
          <p:cNvSpPr txBox="1">
            <a:spLocks/>
          </p:cNvSpPr>
          <p:nvPr/>
        </p:nvSpPr>
        <p:spPr>
          <a:xfrm>
            <a:off x="97781" y="824409"/>
            <a:ext cx="6667719" cy="39508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342900" rtl="0" eaLnBrk="1" latinLnBrk="0" hangingPunct="1">
              <a:spcBef>
                <a:spcPct val="20000"/>
              </a:spcBef>
              <a:buFont typeface="Arial"/>
              <a:buNone/>
              <a:defRPr sz="1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Font typeface="Arial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0"/>
              </a:spcBef>
            </a:pPr>
            <a:r>
              <a:rPr lang="en-GB" sz="1600" b="1" i="1" dirty="0" smtClean="0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Currently Keevil is classed as a small village within Wiltshire Council Core Policy which currently allows infill only (one to two homes) in our village. </a:t>
            </a:r>
          </a:p>
        </p:txBody>
      </p:sp>
      <p:sp>
        <p:nvSpPr>
          <p:cNvPr id="41" name="Content Placeholder 2"/>
          <p:cNvSpPr txBox="1">
            <a:spLocks/>
          </p:cNvSpPr>
          <p:nvPr/>
        </p:nvSpPr>
        <p:spPr>
          <a:xfrm>
            <a:off x="2639" y="4973728"/>
            <a:ext cx="6855361" cy="2491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342900" rtl="0" eaLnBrk="1" latinLnBrk="0" hangingPunct="1">
              <a:spcBef>
                <a:spcPct val="20000"/>
              </a:spcBef>
              <a:buFont typeface="Arial"/>
              <a:buNone/>
              <a:defRPr sz="1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Font typeface="Arial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600" i="1" dirty="0" smtClean="0">
                <a:solidFill>
                  <a:schemeClr val="tx1">
                    <a:lumMod val="60000"/>
                    <a:lumOff val="40000"/>
                  </a:schemeClr>
                </a:solidFill>
              </a:rPr>
              <a:t>Q9</a:t>
            </a:r>
            <a:r>
              <a:rPr lang="en-GB" sz="600" i="1" dirty="0">
                <a:solidFill>
                  <a:schemeClr val="tx1">
                    <a:lumMod val="60000"/>
                    <a:lumOff val="40000"/>
                  </a:schemeClr>
                </a:solidFill>
              </a:rPr>
              <a:t>: Answered: 117  Skipped: 41 | Q8: Answered: 151  Skipped: </a:t>
            </a:r>
            <a:r>
              <a:rPr lang="en-GB" sz="600" i="1" dirty="0" smtClean="0">
                <a:solidFill>
                  <a:schemeClr val="tx1">
                    <a:lumMod val="60000"/>
                    <a:lumOff val="40000"/>
                  </a:schemeClr>
                </a:solidFill>
              </a:rPr>
              <a:t>7 </a:t>
            </a:r>
            <a:endParaRPr lang="en-GB" sz="600" i="1" dirty="0">
              <a:solidFill>
                <a:schemeClr val="tx1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985482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87085"/>
            <a:ext cx="6858000" cy="391272"/>
          </a:xfrm>
        </p:spPr>
        <p:txBody>
          <a:bodyPr/>
          <a:lstStyle/>
          <a:p>
            <a:pPr algn="ctr"/>
            <a:r>
              <a:rPr lang="en-GB" sz="3600" dirty="0"/>
              <a:t>HOUSING &amp; DEVELOPMENT</a:t>
            </a:r>
            <a:endParaRPr sz="4000" dirty="0"/>
          </a:p>
        </p:txBody>
      </p:sp>
      <p:sp>
        <p:nvSpPr>
          <p:cNvPr id="41" name="Content Placeholder 2"/>
          <p:cNvSpPr txBox="1">
            <a:spLocks/>
          </p:cNvSpPr>
          <p:nvPr/>
        </p:nvSpPr>
        <p:spPr>
          <a:xfrm>
            <a:off x="2639" y="4973728"/>
            <a:ext cx="6855361" cy="2491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342900" rtl="0" eaLnBrk="1" latinLnBrk="0" hangingPunct="1">
              <a:spcBef>
                <a:spcPct val="20000"/>
              </a:spcBef>
              <a:buFont typeface="Arial"/>
              <a:buNone/>
              <a:defRPr sz="1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Font typeface="Arial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600" i="1" dirty="0" smtClean="0">
                <a:solidFill>
                  <a:schemeClr val="tx1">
                    <a:lumMod val="60000"/>
                    <a:lumOff val="40000"/>
                  </a:schemeClr>
                </a:solidFill>
              </a:rPr>
              <a:t>Q35: Answered 98 skipped 60 </a:t>
            </a:r>
            <a:r>
              <a:rPr lang="en-GB" sz="600" i="1" dirty="0">
                <a:solidFill>
                  <a:schemeClr val="tx1">
                    <a:lumMod val="60000"/>
                    <a:lumOff val="40000"/>
                  </a:schemeClr>
                </a:solidFill>
              </a:rPr>
              <a:t>| </a:t>
            </a:r>
            <a:r>
              <a:rPr lang="en-GB" sz="600" i="1" dirty="0" smtClean="0">
                <a:solidFill>
                  <a:schemeClr val="tx1">
                    <a:lumMod val="60000"/>
                    <a:lumOff val="40000"/>
                  </a:schemeClr>
                </a:solidFill>
              </a:rPr>
              <a:t>Q36: </a:t>
            </a:r>
            <a:r>
              <a:rPr lang="en-GB" sz="600" i="1" dirty="0">
                <a:solidFill>
                  <a:schemeClr val="tx1">
                    <a:lumMod val="60000"/>
                    <a:lumOff val="40000"/>
                  </a:schemeClr>
                </a:solidFill>
              </a:rPr>
              <a:t>Answered </a:t>
            </a:r>
            <a:r>
              <a:rPr lang="en-GB" sz="600" i="1" dirty="0" smtClean="0">
                <a:solidFill>
                  <a:schemeClr val="tx1">
                    <a:lumMod val="60000"/>
                    <a:lumOff val="40000"/>
                  </a:schemeClr>
                </a:solidFill>
              </a:rPr>
              <a:t>99 </a:t>
            </a:r>
            <a:r>
              <a:rPr lang="en-GB" sz="600" i="1" dirty="0">
                <a:solidFill>
                  <a:schemeClr val="tx1">
                    <a:lumMod val="60000"/>
                    <a:lumOff val="40000"/>
                  </a:schemeClr>
                </a:solidFill>
              </a:rPr>
              <a:t>skipped </a:t>
            </a:r>
            <a:r>
              <a:rPr lang="en-GB" sz="600" i="1" dirty="0" smtClean="0">
                <a:solidFill>
                  <a:schemeClr val="tx1">
                    <a:lumMod val="60000"/>
                    <a:lumOff val="40000"/>
                  </a:schemeClr>
                </a:solidFill>
              </a:rPr>
              <a:t>59 </a:t>
            </a:r>
            <a:r>
              <a:rPr lang="en-GB" sz="600" i="1" dirty="0">
                <a:solidFill>
                  <a:schemeClr val="tx1">
                    <a:lumMod val="60000"/>
                    <a:lumOff val="40000"/>
                  </a:schemeClr>
                </a:solidFill>
              </a:rPr>
              <a:t>| Q38</a:t>
            </a:r>
            <a:r>
              <a:rPr lang="en-GB" sz="600" i="1" dirty="0" smtClean="0">
                <a:solidFill>
                  <a:schemeClr val="tx1">
                    <a:lumMod val="60000"/>
                    <a:lumOff val="40000"/>
                  </a:schemeClr>
                </a:solidFill>
              </a:rPr>
              <a:t>: </a:t>
            </a:r>
            <a:r>
              <a:rPr lang="en-GB" sz="600" i="1" dirty="0">
                <a:solidFill>
                  <a:schemeClr val="tx1">
                    <a:lumMod val="60000"/>
                    <a:lumOff val="40000"/>
                  </a:schemeClr>
                </a:solidFill>
              </a:rPr>
              <a:t>Answered: </a:t>
            </a:r>
            <a:r>
              <a:rPr lang="en-GB" sz="600" i="1" dirty="0" smtClean="0">
                <a:solidFill>
                  <a:schemeClr val="tx1">
                    <a:lumMod val="60000"/>
                    <a:lumOff val="40000"/>
                  </a:schemeClr>
                </a:solidFill>
              </a:rPr>
              <a:t>97 skipped 61</a:t>
            </a:r>
            <a:endParaRPr lang="en-GB" sz="600" i="1" dirty="0">
              <a:solidFill>
                <a:schemeClr val="tx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3498418" y="1099588"/>
            <a:ext cx="3262489" cy="3530284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>
                <a:lumMod val="40000"/>
                <a:lumOff val="60000"/>
              </a:schemeClr>
            </a:solidFill>
          </a:ln>
          <a:effectLst>
            <a:outerShdw blurRad="292100" dist="127000" dir="2700000" algn="tl" rotWithShape="0">
              <a:prstClr val="black">
                <a:alpha val="64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0" name="Content Placeholder 14"/>
          <p:cNvSpPr txBox="1">
            <a:spLocks/>
          </p:cNvSpPr>
          <p:nvPr/>
        </p:nvSpPr>
        <p:spPr>
          <a:xfrm>
            <a:off x="3406625" y="1231235"/>
            <a:ext cx="3422439" cy="39508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342900" rtl="0" eaLnBrk="1" latinLnBrk="0" hangingPunct="1">
              <a:spcBef>
                <a:spcPct val="20000"/>
              </a:spcBef>
              <a:buFont typeface="Arial"/>
              <a:buNone/>
              <a:defRPr sz="1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Font typeface="Arial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1600"/>
              </a:lnSpc>
              <a:spcBef>
                <a:spcPts val="0"/>
              </a:spcBef>
            </a:pPr>
            <a:r>
              <a:rPr lang="en-GB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Respondents recognise need for change to existing homes if they/their families are to stay in village </a:t>
            </a:r>
          </a:p>
        </p:txBody>
      </p:sp>
      <p:pic>
        <p:nvPicPr>
          <p:cNvPr id="80" name="Picture 79" descr="chart2039869160.png"/>
          <p:cNvPicPr>
            <a:picLocks noChangeAspect="1"/>
          </p:cNvPicPr>
          <p:nvPr/>
        </p:nvPicPr>
        <p:blipFill rotWithShape="1">
          <a:blip r:embed="rId2"/>
          <a:srcRect l="15764" t="3318" r="176" b="26172"/>
          <a:stretch/>
        </p:blipFill>
        <p:spPr>
          <a:xfrm>
            <a:off x="3601804" y="2196566"/>
            <a:ext cx="3055716" cy="1990847"/>
          </a:xfrm>
          <a:prstGeom prst="rect">
            <a:avLst/>
          </a:prstGeom>
        </p:spPr>
      </p:pic>
      <p:pic>
        <p:nvPicPr>
          <p:cNvPr id="82" name="Picture 81" descr="chart2039869160.png"/>
          <p:cNvPicPr>
            <a:picLocks noChangeAspect="1"/>
          </p:cNvPicPr>
          <p:nvPr/>
        </p:nvPicPr>
        <p:blipFill rotWithShape="1">
          <a:blip r:embed="rId2"/>
          <a:srcRect l="15573" t="93026" r="31441" b="2260"/>
          <a:stretch/>
        </p:blipFill>
        <p:spPr>
          <a:xfrm>
            <a:off x="4017156" y="4371362"/>
            <a:ext cx="2141317" cy="133109"/>
          </a:xfrm>
          <a:prstGeom prst="rect">
            <a:avLst/>
          </a:prstGeom>
        </p:spPr>
      </p:pic>
      <p:sp>
        <p:nvSpPr>
          <p:cNvPr id="83" name="TextBox 82"/>
          <p:cNvSpPr txBox="1"/>
          <p:nvPr/>
        </p:nvSpPr>
        <p:spPr>
          <a:xfrm>
            <a:off x="3985296" y="2275604"/>
            <a:ext cx="40589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37%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4" name="TextBox 83"/>
          <p:cNvSpPr txBox="1"/>
          <p:nvPr/>
        </p:nvSpPr>
        <p:spPr>
          <a:xfrm>
            <a:off x="4774687" y="2275604"/>
            <a:ext cx="40589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15%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5" name="TextBox 84"/>
          <p:cNvSpPr txBox="1"/>
          <p:nvPr/>
        </p:nvSpPr>
        <p:spPr>
          <a:xfrm>
            <a:off x="5361524" y="2275604"/>
            <a:ext cx="40589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24%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6" name="TextBox 85"/>
          <p:cNvSpPr txBox="1"/>
          <p:nvPr/>
        </p:nvSpPr>
        <p:spPr>
          <a:xfrm>
            <a:off x="6064106" y="2275604"/>
            <a:ext cx="40589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24%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7" name="TextBox 86"/>
          <p:cNvSpPr txBox="1"/>
          <p:nvPr/>
        </p:nvSpPr>
        <p:spPr>
          <a:xfrm>
            <a:off x="3979509" y="2829117"/>
            <a:ext cx="40589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42%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8" name="TextBox 87"/>
          <p:cNvSpPr txBox="1"/>
          <p:nvPr/>
        </p:nvSpPr>
        <p:spPr>
          <a:xfrm>
            <a:off x="4907793" y="2829117"/>
            <a:ext cx="40589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14%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9" name="TextBox 88"/>
          <p:cNvSpPr txBox="1"/>
          <p:nvPr/>
        </p:nvSpPr>
        <p:spPr>
          <a:xfrm>
            <a:off x="5546722" y="2829117"/>
            <a:ext cx="40589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28%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0" name="TextBox 89"/>
          <p:cNvSpPr txBox="1"/>
          <p:nvPr/>
        </p:nvSpPr>
        <p:spPr>
          <a:xfrm>
            <a:off x="6249302" y="2829117"/>
            <a:ext cx="40589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16%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1" name="TextBox 90"/>
          <p:cNvSpPr txBox="1"/>
          <p:nvPr/>
        </p:nvSpPr>
        <p:spPr>
          <a:xfrm>
            <a:off x="3973722" y="3371056"/>
            <a:ext cx="40589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36%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2" name="TextBox 91"/>
          <p:cNvSpPr txBox="1"/>
          <p:nvPr/>
        </p:nvSpPr>
        <p:spPr>
          <a:xfrm>
            <a:off x="4763113" y="3371056"/>
            <a:ext cx="40589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17%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3" name="TextBox 92"/>
          <p:cNvSpPr txBox="1"/>
          <p:nvPr/>
        </p:nvSpPr>
        <p:spPr>
          <a:xfrm>
            <a:off x="5650891" y="3371056"/>
            <a:ext cx="40589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40%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4" name="TextBox 93"/>
          <p:cNvSpPr txBox="1"/>
          <p:nvPr/>
        </p:nvSpPr>
        <p:spPr>
          <a:xfrm>
            <a:off x="6428701" y="3371056"/>
            <a:ext cx="40589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7%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5" name="TextBox 94"/>
          <p:cNvSpPr txBox="1"/>
          <p:nvPr/>
        </p:nvSpPr>
        <p:spPr>
          <a:xfrm>
            <a:off x="4193635" y="3918782"/>
            <a:ext cx="40589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51%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6" name="TextBox 95"/>
          <p:cNvSpPr txBox="1"/>
          <p:nvPr/>
        </p:nvSpPr>
        <p:spPr>
          <a:xfrm>
            <a:off x="5208727" y="3918782"/>
            <a:ext cx="40589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19%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7" name="TextBox 96"/>
          <p:cNvSpPr txBox="1"/>
          <p:nvPr/>
        </p:nvSpPr>
        <p:spPr>
          <a:xfrm>
            <a:off x="5836073" y="3918782"/>
            <a:ext cx="40589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21%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8" name="TextBox 97"/>
          <p:cNvSpPr txBox="1"/>
          <p:nvPr/>
        </p:nvSpPr>
        <p:spPr>
          <a:xfrm>
            <a:off x="6330323" y="3918782"/>
            <a:ext cx="40589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10%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9" name="TextBox 98"/>
          <p:cNvSpPr txBox="1"/>
          <p:nvPr/>
        </p:nvSpPr>
        <p:spPr>
          <a:xfrm>
            <a:off x="3601804" y="2031071"/>
            <a:ext cx="2169560" cy="215444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r>
              <a:rPr lang="en-GB" sz="800" dirty="0" smtClean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Affordable housing for younger people</a:t>
            </a:r>
            <a:endParaRPr lang="en-GB" sz="800" dirty="0">
              <a:solidFill>
                <a:schemeClr val="tx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0" name="TextBox 99"/>
          <p:cNvSpPr txBox="1"/>
          <p:nvPr/>
        </p:nvSpPr>
        <p:spPr>
          <a:xfrm>
            <a:off x="3601803" y="2577430"/>
            <a:ext cx="3159103" cy="215444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r>
              <a:rPr lang="en-GB" sz="800" dirty="0" smtClean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Suitable accommodation to be able to downsize</a:t>
            </a:r>
            <a:endParaRPr lang="en-GB" sz="800" dirty="0">
              <a:solidFill>
                <a:schemeClr val="tx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1" name="TextBox 100"/>
          <p:cNvSpPr txBox="1"/>
          <p:nvPr/>
        </p:nvSpPr>
        <p:spPr>
          <a:xfrm>
            <a:off x="3601804" y="3118002"/>
            <a:ext cx="2169560" cy="215444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r>
              <a:rPr lang="en-GB" sz="800" dirty="0" smtClean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Dedicated housing for elderly residents</a:t>
            </a:r>
            <a:endParaRPr lang="en-GB" sz="800" dirty="0">
              <a:solidFill>
                <a:schemeClr val="tx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2" name="TextBox 101"/>
          <p:cNvSpPr txBox="1"/>
          <p:nvPr/>
        </p:nvSpPr>
        <p:spPr>
          <a:xfrm>
            <a:off x="3601803" y="3664361"/>
            <a:ext cx="2826897" cy="215444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r>
              <a:rPr lang="en-GB" sz="800" dirty="0" smtClean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Adaptations to your home so you can carry on living there</a:t>
            </a:r>
            <a:endParaRPr lang="en-GB" sz="800" dirty="0">
              <a:solidFill>
                <a:schemeClr val="tx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03" name="Chart 102"/>
          <p:cNvGraphicFramePr/>
          <p:nvPr>
            <p:extLst>
              <p:ext uri="{D42A27DB-BD31-4B8C-83A1-F6EECF244321}">
                <p14:modId xmlns:p14="http://schemas.microsoft.com/office/powerpoint/2010/main" val="3489093962"/>
              </p:ext>
            </p:extLst>
          </p:nvPr>
        </p:nvGraphicFramePr>
        <p:xfrm>
          <a:off x="123604" y="1637809"/>
          <a:ext cx="1594846" cy="16205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06" name="Chart 105"/>
          <p:cNvGraphicFramePr/>
          <p:nvPr>
            <p:extLst>
              <p:ext uri="{D42A27DB-BD31-4B8C-83A1-F6EECF244321}">
                <p14:modId xmlns:p14="http://schemas.microsoft.com/office/powerpoint/2010/main" val="4072496607"/>
              </p:ext>
            </p:extLst>
          </p:nvPr>
        </p:nvGraphicFramePr>
        <p:xfrm>
          <a:off x="1741907" y="1637809"/>
          <a:ext cx="1594846" cy="16205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08" name="Content Placeholder 14"/>
          <p:cNvSpPr txBox="1">
            <a:spLocks/>
          </p:cNvSpPr>
          <p:nvPr/>
        </p:nvSpPr>
        <p:spPr>
          <a:xfrm>
            <a:off x="64160" y="1096578"/>
            <a:ext cx="3422439" cy="39508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342900" rtl="0" eaLnBrk="1" latinLnBrk="0" hangingPunct="1">
              <a:spcBef>
                <a:spcPct val="20000"/>
              </a:spcBef>
              <a:buFont typeface="Arial"/>
              <a:buNone/>
              <a:defRPr sz="1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Font typeface="Arial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1600"/>
              </a:lnSpc>
              <a:spcBef>
                <a:spcPts val="0"/>
              </a:spcBef>
            </a:pPr>
            <a:r>
              <a:rPr lang="en-GB" sz="1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Existing housing in Keevil (respondents)</a:t>
            </a:r>
            <a:endParaRPr lang="en-GB" sz="16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09" name="Chart 108"/>
          <p:cNvGraphicFramePr/>
          <p:nvPr>
            <p:extLst>
              <p:ext uri="{D42A27DB-BD31-4B8C-83A1-F6EECF244321}">
                <p14:modId xmlns:p14="http://schemas.microsoft.com/office/powerpoint/2010/main" val="3829559782"/>
              </p:ext>
            </p:extLst>
          </p:nvPr>
        </p:nvGraphicFramePr>
        <p:xfrm>
          <a:off x="935149" y="3108494"/>
          <a:ext cx="1594846" cy="16205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354000155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Rectangle 66"/>
          <p:cNvSpPr/>
          <p:nvPr/>
        </p:nvSpPr>
        <p:spPr>
          <a:xfrm>
            <a:off x="103627" y="1099586"/>
            <a:ext cx="6627755" cy="3651821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>
                <a:lumMod val="40000"/>
                <a:lumOff val="60000"/>
              </a:schemeClr>
            </a:solidFill>
          </a:ln>
          <a:effectLst>
            <a:outerShdw blurRad="292100" dist="127000" dir="2700000" algn="tl" rotWithShape="0">
              <a:prstClr val="black">
                <a:alpha val="64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87085"/>
            <a:ext cx="6858000" cy="391272"/>
          </a:xfrm>
        </p:spPr>
        <p:txBody>
          <a:bodyPr/>
          <a:lstStyle/>
          <a:p>
            <a:pPr algn="ctr"/>
            <a:r>
              <a:rPr lang="en-GB" sz="3600" dirty="0" smtClean="0"/>
              <a:t>OTHER: aspects of village life</a:t>
            </a:r>
            <a:endParaRPr sz="4000" dirty="0"/>
          </a:p>
        </p:txBody>
      </p:sp>
      <p:sp>
        <p:nvSpPr>
          <p:cNvPr id="38" name="Content Placeholder 2"/>
          <p:cNvSpPr txBox="1">
            <a:spLocks/>
          </p:cNvSpPr>
          <p:nvPr/>
        </p:nvSpPr>
        <p:spPr>
          <a:xfrm>
            <a:off x="2639" y="4973728"/>
            <a:ext cx="6855361" cy="2491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342900" rtl="0" eaLnBrk="1" latinLnBrk="0" hangingPunct="1">
              <a:spcBef>
                <a:spcPct val="20000"/>
              </a:spcBef>
              <a:buFont typeface="Arial"/>
              <a:buNone/>
              <a:defRPr sz="1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Font typeface="Arial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600" i="1" dirty="0" smtClean="0">
                <a:solidFill>
                  <a:schemeClr val="tx1">
                    <a:lumMod val="60000"/>
                    <a:lumOff val="40000"/>
                  </a:schemeClr>
                </a:solidFill>
              </a:rPr>
              <a:t>Q1 e: Answered 153 | f: Answered 155 | g: Answered 154 | h: Answered 152 | k: Answered 151 | s: Answered 156 | t, u, v: Answered 157</a:t>
            </a:r>
            <a:endParaRPr lang="en-GB" sz="600" i="1" dirty="0">
              <a:solidFill>
                <a:schemeClr val="tx1">
                  <a:lumMod val="60000"/>
                  <a:lumOff val="40000"/>
                </a:schemeClr>
              </a:solidFill>
            </a:endParaRPr>
          </a:p>
          <a:p>
            <a:pPr algn="ctr"/>
            <a:endParaRPr lang="en-GB" sz="600" i="1" dirty="0">
              <a:solidFill>
                <a:schemeClr val="tx1">
                  <a:lumMod val="60000"/>
                  <a:lumOff val="40000"/>
                </a:schemeClr>
              </a:solidFill>
            </a:endParaRPr>
          </a:p>
          <a:p>
            <a:pPr algn="ctr"/>
            <a:endParaRPr lang="en-GB" sz="600" i="1" dirty="0">
              <a:solidFill>
                <a:schemeClr val="tx1">
                  <a:lumMod val="60000"/>
                  <a:lumOff val="40000"/>
                </a:schemeClr>
              </a:solidFill>
            </a:endParaRPr>
          </a:p>
          <a:p>
            <a:pPr algn="ctr"/>
            <a:r>
              <a:rPr lang="en-GB" sz="600" i="1" dirty="0" smtClean="0">
                <a:solidFill>
                  <a:schemeClr val="tx1">
                    <a:lumMod val="60000"/>
                    <a:lumOff val="40000"/>
                  </a:schemeClr>
                </a:solidFill>
              </a:rPr>
              <a:t> </a:t>
            </a:r>
            <a:endParaRPr lang="en-GB" sz="600" i="1" dirty="0">
              <a:solidFill>
                <a:schemeClr val="tx1">
                  <a:lumMod val="60000"/>
                  <a:lumOff val="40000"/>
                </a:schemeClr>
              </a:solidFill>
            </a:endParaRPr>
          </a:p>
          <a:p>
            <a:pPr algn="ctr"/>
            <a:endParaRPr lang="en-GB" sz="600" i="1" dirty="0" smtClean="0">
              <a:solidFill>
                <a:schemeClr val="tx1">
                  <a:lumMod val="60000"/>
                  <a:lumOff val="40000"/>
                </a:schemeClr>
              </a:solidFill>
            </a:endParaRPr>
          </a:p>
          <a:p>
            <a:pPr algn="ctr"/>
            <a:r>
              <a:rPr lang="en-GB" sz="600" i="1" dirty="0" smtClean="0">
                <a:solidFill>
                  <a:schemeClr val="tx1">
                    <a:lumMod val="60000"/>
                    <a:lumOff val="40000"/>
                  </a:schemeClr>
                </a:solidFill>
              </a:rPr>
              <a:t> </a:t>
            </a:r>
            <a:endParaRPr lang="en-GB" sz="600" i="1" dirty="0">
              <a:solidFill>
                <a:schemeClr val="tx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00013" y="1355297"/>
            <a:ext cx="122367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900" dirty="0" smtClean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Crime rate</a:t>
            </a:r>
            <a:endParaRPr lang="en-GB" sz="900" dirty="0">
              <a:solidFill>
                <a:schemeClr val="tx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200013" y="1695134"/>
            <a:ext cx="122367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900" dirty="0" smtClean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Dog Fouling</a:t>
            </a:r>
            <a:endParaRPr lang="en-GB" sz="900" dirty="0">
              <a:solidFill>
                <a:schemeClr val="tx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200013" y="2040765"/>
            <a:ext cx="122367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900" dirty="0" smtClean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Litter</a:t>
            </a:r>
            <a:endParaRPr lang="en-GB" sz="900" dirty="0">
              <a:solidFill>
                <a:schemeClr val="tx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200013" y="2380602"/>
            <a:ext cx="122367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900" dirty="0" smtClean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Mobile library</a:t>
            </a:r>
            <a:endParaRPr lang="en-GB" sz="900" dirty="0">
              <a:solidFill>
                <a:schemeClr val="tx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200013" y="2732014"/>
            <a:ext cx="122367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900" dirty="0" smtClean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Post Office</a:t>
            </a:r>
            <a:endParaRPr lang="en-GB" sz="900" dirty="0">
              <a:solidFill>
                <a:schemeClr val="tx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4" name="Picture 43" descr="chart2038813210.png"/>
          <p:cNvPicPr>
            <a:picLocks noChangeAspect="1"/>
          </p:cNvPicPr>
          <p:nvPr/>
        </p:nvPicPr>
        <p:blipFill rotWithShape="1">
          <a:blip r:embed="rId2"/>
          <a:srcRect l="15633" t="17112" b="66918"/>
          <a:stretch/>
        </p:blipFill>
        <p:spPr>
          <a:xfrm>
            <a:off x="1354238" y="1332151"/>
            <a:ext cx="5201616" cy="1301491"/>
          </a:xfrm>
          <a:prstGeom prst="rect">
            <a:avLst/>
          </a:prstGeom>
        </p:spPr>
      </p:pic>
      <p:pic>
        <p:nvPicPr>
          <p:cNvPr id="45" name="Picture 44" descr="chart2038813210.png"/>
          <p:cNvPicPr>
            <a:picLocks noChangeAspect="1"/>
          </p:cNvPicPr>
          <p:nvPr/>
        </p:nvPicPr>
        <p:blipFill rotWithShape="1">
          <a:blip r:embed="rId2"/>
          <a:srcRect l="15633" t="42267" b="54416"/>
          <a:stretch/>
        </p:blipFill>
        <p:spPr>
          <a:xfrm>
            <a:off x="1354238" y="2706835"/>
            <a:ext cx="5201616" cy="270327"/>
          </a:xfrm>
          <a:prstGeom prst="rect">
            <a:avLst/>
          </a:prstGeom>
        </p:spPr>
      </p:pic>
      <p:pic>
        <p:nvPicPr>
          <p:cNvPr id="46" name="Picture 45" descr="chart2038813210.png"/>
          <p:cNvPicPr>
            <a:picLocks noChangeAspect="1"/>
          </p:cNvPicPr>
          <p:nvPr/>
        </p:nvPicPr>
        <p:blipFill rotWithShape="1">
          <a:blip r:embed="rId2"/>
          <a:srcRect l="15633" t="75658" b="8373"/>
          <a:stretch/>
        </p:blipFill>
        <p:spPr>
          <a:xfrm>
            <a:off x="1354241" y="3048362"/>
            <a:ext cx="5201614" cy="1301490"/>
          </a:xfrm>
          <a:prstGeom prst="rect">
            <a:avLst/>
          </a:prstGeom>
        </p:spPr>
      </p:pic>
      <p:sp>
        <p:nvSpPr>
          <p:cNvPr id="47" name="TextBox 46"/>
          <p:cNvSpPr txBox="1"/>
          <p:nvPr/>
        </p:nvSpPr>
        <p:spPr>
          <a:xfrm>
            <a:off x="72083" y="3077640"/>
            <a:ext cx="135160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900" dirty="0" smtClean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Airfield use by Military</a:t>
            </a:r>
            <a:endParaRPr lang="en-GB" sz="900" dirty="0">
              <a:solidFill>
                <a:schemeClr val="tx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72083" y="3359210"/>
            <a:ext cx="13516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900" dirty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Airfield use </a:t>
            </a:r>
            <a:r>
              <a:rPr lang="en-GB" sz="900" dirty="0" err="1" smtClean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eg</a:t>
            </a:r>
            <a:r>
              <a:rPr lang="en-GB" sz="900" dirty="0" smtClean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Gliding club</a:t>
            </a:r>
            <a:endParaRPr lang="en-GB" sz="900" dirty="0">
              <a:solidFill>
                <a:schemeClr val="tx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200013" y="3756528"/>
            <a:ext cx="122367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900" dirty="0" smtClean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Village community</a:t>
            </a:r>
            <a:endParaRPr lang="en-GB" sz="900" dirty="0">
              <a:solidFill>
                <a:schemeClr val="tx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200013" y="4026918"/>
            <a:ext cx="12236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900" dirty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</a:t>
            </a:r>
            <a:r>
              <a:rPr lang="en-GB" sz="900" dirty="0" smtClean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illage hall events classes &amp; groups</a:t>
            </a:r>
            <a:endParaRPr lang="en-GB" sz="900" dirty="0">
              <a:solidFill>
                <a:schemeClr val="tx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1980200" y="1376993"/>
            <a:ext cx="40589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34%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4" name="TextBox 73"/>
          <p:cNvSpPr txBox="1"/>
          <p:nvPr/>
        </p:nvSpPr>
        <p:spPr>
          <a:xfrm>
            <a:off x="4229596" y="1376993"/>
            <a:ext cx="40589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47%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6" name="TextBox 75"/>
          <p:cNvSpPr txBox="1"/>
          <p:nvPr/>
        </p:nvSpPr>
        <p:spPr>
          <a:xfrm>
            <a:off x="5881095" y="1376993"/>
            <a:ext cx="40589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16%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7" name="TextBox 76"/>
          <p:cNvSpPr txBox="1"/>
          <p:nvPr/>
        </p:nvSpPr>
        <p:spPr>
          <a:xfrm>
            <a:off x="6382190" y="1388567"/>
            <a:ext cx="405899" cy="16158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05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7%</a:t>
            </a:r>
            <a:endParaRPr lang="en-GB" sz="105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1390112" y="1720265"/>
            <a:ext cx="40589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6%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9" name="TextBox 78"/>
          <p:cNvSpPr txBox="1"/>
          <p:nvPr/>
        </p:nvSpPr>
        <p:spPr>
          <a:xfrm>
            <a:off x="3639508" y="1720265"/>
            <a:ext cx="40589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38%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0" name="TextBox 79"/>
          <p:cNvSpPr txBox="1"/>
          <p:nvPr/>
        </p:nvSpPr>
        <p:spPr>
          <a:xfrm>
            <a:off x="5291007" y="1720265"/>
            <a:ext cx="40589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26%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1" name="TextBox 80"/>
          <p:cNvSpPr txBox="1"/>
          <p:nvPr/>
        </p:nvSpPr>
        <p:spPr>
          <a:xfrm>
            <a:off x="2062883" y="1720265"/>
            <a:ext cx="40589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23%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2" name="TextBox 81"/>
          <p:cNvSpPr txBox="1"/>
          <p:nvPr/>
        </p:nvSpPr>
        <p:spPr>
          <a:xfrm>
            <a:off x="6235925" y="1720265"/>
            <a:ext cx="40589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7%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3" name="TextBox 82"/>
          <p:cNvSpPr txBox="1"/>
          <p:nvPr/>
        </p:nvSpPr>
        <p:spPr>
          <a:xfrm>
            <a:off x="1419899" y="2057879"/>
            <a:ext cx="40589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7%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4" name="TextBox 83"/>
          <p:cNvSpPr txBox="1"/>
          <p:nvPr/>
        </p:nvSpPr>
        <p:spPr>
          <a:xfrm>
            <a:off x="4479520" y="2057879"/>
            <a:ext cx="40589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29%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5" name="TextBox 84"/>
          <p:cNvSpPr txBox="1"/>
          <p:nvPr/>
        </p:nvSpPr>
        <p:spPr>
          <a:xfrm>
            <a:off x="5696966" y="2057879"/>
            <a:ext cx="40589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18%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6" name="TextBox 85"/>
          <p:cNvSpPr txBox="1"/>
          <p:nvPr/>
        </p:nvSpPr>
        <p:spPr>
          <a:xfrm>
            <a:off x="2839235" y="2057879"/>
            <a:ext cx="40589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43%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7" name="TextBox 86"/>
          <p:cNvSpPr txBox="1"/>
          <p:nvPr/>
        </p:nvSpPr>
        <p:spPr>
          <a:xfrm>
            <a:off x="6381458" y="2069453"/>
            <a:ext cx="405899" cy="16158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05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3%</a:t>
            </a:r>
            <a:endParaRPr lang="en-GB" sz="105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8" name="TextBox 87"/>
          <p:cNvSpPr txBox="1"/>
          <p:nvPr/>
        </p:nvSpPr>
        <p:spPr>
          <a:xfrm>
            <a:off x="1449686" y="2402449"/>
            <a:ext cx="40589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7%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9" name="TextBox 88"/>
          <p:cNvSpPr txBox="1"/>
          <p:nvPr/>
        </p:nvSpPr>
        <p:spPr>
          <a:xfrm>
            <a:off x="4632022" y="2396096"/>
            <a:ext cx="40589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65%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0" name="TextBox 89"/>
          <p:cNvSpPr txBox="1"/>
          <p:nvPr/>
        </p:nvSpPr>
        <p:spPr>
          <a:xfrm>
            <a:off x="6253400" y="2390875"/>
            <a:ext cx="405899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1%</a:t>
            </a:r>
            <a:endParaRPr lang="en-GB" sz="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1" name="TextBox 90"/>
          <p:cNvSpPr txBox="1"/>
          <p:nvPr/>
        </p:nvSpPr>
        <p:spPr>
          <a:xfrm>
            <a:off x="2122457" y="2402449"/>
            <a:ext cx="40589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24%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2" name="TextBox 91"/>
          <p:cNvSpPr txBox="1"/>
          <p:nvPr/>
        </p:nvSpPr>
        <p:spPr>
          <a:xfrm>
            <a:off x="6411244" y="2477680"/>
            <a:ext cx="405899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3%</a:t>
            </a:r>
            <a:endParaRPr lang="en-GB" sz="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3" name="TextBox 92"/>
          <p:cNvSpPr txBox="1"/>
          <p:nvPr/>
        </p:nvSpPr>
        <p:spPr>
          <a:xfrm>
            <a:off x="1462112" y="2747019"/>
            <a:ext cx="40589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14%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4" name="TextBox 93"/>
          <p:cNvSpPr txBox="1"/>
          <p:nvPr/>
        </p:nvSpPr>
        <p:spPr>
          <a:xfrm>
            <a:off x="5059954" y="2747019"/>
            <a:ext cx="40589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36%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5" name="TextBox 94"/>
          <p:cNvSpPr txBox="1"/>
          <p:nvPr/>
        </p:nvSpPr>
        <p:spPr>
          <a:xfrm>
            <a:off x="6086423" y="2747019"/>
            <a:ext cx="40589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6%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6" name="TextBox 95"/>
          <p:cNvSpPr txBox="1"/>
          <p:nvPr/>
        </p:nvSpPr>
        <p:spPr>
          <a:xfrm>
            <a:off x="2962470" y="2747019"/>
            <a:ext cx="40589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40%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7" name="TextBox 96"/>
          <p:cNvSpPr txBox="1"/>
          <p:nvPr/>
        </p:nvSpPr>
        <p:spPr>
          <a:xfrm>
            <a:off x="6394738" y="2758593"/>
            <a:ext cx="405899" cy="16158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05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3%</a:t>
            </a:r>
            <a:endParaRPr lang="en-GB" sz="105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8" name="TextBox 97"/>
          <p:cNvSpPr txBox="1"/>
          <p:nvPr/>
        </p:nvSpPr>
        <p:spPr>
          <a:xfrm>
            <a:off x="1978039" y="3103163"/>
            <a:ext cx="40589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29%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9" name="TextBox 98"/>
          <p:cNvSpPr txBox="1"/>
          <p:nvPr/>
        </p:nvSpPr>
        <p:spPr>
          <a:xfrm>
            <a:off x="3862829" y="3103163"/>
            <a:ext cx="40589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47%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0" name="TextBox 99"/>
          <p:cNvSpPr txBox="1"/>
          <p:nvPr/>
        </p:nvSpPr>
        <p:spPr>
          <a:xfrm>
            <a:off x="5734248" y="3103163"/>
            <a:ext cx="40589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21%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4" name="TextBox 103"/>
          <p:cNvSpPr txBox="1"/>
          <p:nvPr/>
        </p:nvSpPr>
        <p:spPr>
          <a:xfrm>
            <a:off x="3551165" y="3441946"/>
            <a:ext cx="40589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50%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5" name="TextBox 104"/>
          <p:cNvSpPr txBox="1"/>
          <p:nvPr/>
        </p:nvSpPr>
        <p:spPr>
          <a:xfrm>
            <a:off x="5364711" y="3441946"/>
            <a:ext cx="40589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25%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6" name="TextBox 105"/>
          <p:cNvSpPr txBox="1"/>
          <p:nvPr/>
        </p:nvSpPr>
        <p:spPr>
          <a:xfrm>
            <a:off x="1771991" y="3441946"/>
            <a:ext cx="40589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21%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9" name="TextBox 108"/>
          <p:cNvSpPr txBox="1"/>
          <p:nvPr/>
        </p:nvSpPr>
        <p:spPr>
          <a:xfrm>
            <a:off x="4449055" y="3780729"/>
            <a:ext cx="40589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36%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0" name="TextBox 109"/>
          <p:cNvSpPr txBox="1"/>
          <p:nvPr/>
        </p:nvSpPr>
        <p:spPr>
          <a:xfrm>
            <a:off x="5597054" y="3780729"/>
            <a:ext cx="40589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12%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1" name="TextBox 110"/>
          <p:cNvSpPr txBox="1"/>
          <p:nvPr/>
        </p:nvSpPr>
        <p:spPr>
          <a:xfrm>
            <a:off x="2137439" y="3780729"/>
            <a:ext cx="40589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44%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2" name="TextBox 111"/>
          <p:cNvSpPr txBox="1"/>
          <p:nvPr/>
        </p:nvSpPr>
        <p:spPr>
          <a:xfrm>
            <a:off x="6200522" y="3780729"/>
            <a:ext cx="40589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7%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4" name="TextBox 113"/>
          <p:cNvSpPr txBox="1"/>
          <p:nvPr/>
        </p:nvSpPr>
        <p:spPr>
          <a:xfrm>
            <a:off x="4270498" y="4119512"/>
            <a:ext cx="40589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38%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5" name="TextBox 114"/>
          <p:cNvSpPr txBox="1"/>
          <p:nvPr/>
        </p:nvSpPr>
        <p:spPr>
          <a:xfrm>
            <a:off x="5736804" y="4119512"/>
            <a:ext cx="40589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28%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6" name="TextBox 115"/>
          <p:cNvSpPr txBox="1"/>
          <p:nvPr/>
        </p:nvSpPr>
        <p:spPr>
          <a:xfrm>
            <a:off x="2138291" y="4119512"/>
            <a:ext cx="40589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41%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8" name="TextBox 117"/>
          <p:cNvSpPr txBox="1"/>
          <p:nvPr/>
        </p:nvSpPr>
        <p:spPr>
          <a:xfrm>
            <a:off x="6326990" y="3080540"/>
            <a:ext cx="405899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3%</a:t>
            </a:r>
            <a:endParaRPr lang="en-GB" sz="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9" name="TextBox 118"/>
          <p:cNvSpPr txBox="1"/>
          <p:nvPr/>
        </p:nvSpPr>
        <p:spPr>
          <a:xfrm>
            <a:off x="6444325" y="3167345"/>
            <a:ext cx="405899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GB" sz="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%</a:t>
            </a:r>
            <a:endParaRPr lang="en-GB" sz="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0" name="TextBox 119"/>
          <p:cNvSpPr txBox="1"/>
          <p:nvPr/>
        </p:nvSpPr>
        <p:spPr>
          <a:xfrm>
            <a:off x="6345696" y="3429570"/>
            <a:ext cx="405899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2%</a:t>
            </a:r>
            <a:endParaRPr lang="en-GB" sz="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1" name="TextBox 120"/>
          <p:cNvSpPr txBox="1"/>
          <p:nvPr/>
        </p:nvSpPr>
        <p:spPr>
          <a:xfrm>
            <a:off x="6486179" y="3516375"/>
            <a:ext cx="405899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GB" sz="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%</a:t>
            </a:r>
            <a:endParaRPr lang="en-GB" sz="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2" name="TextBox 121"/>
          <p:cNvSpPr txBox="1"/>
          <p:nvPr/>
        </p:nvSpPr>
        <p:spPr>
          <a:xfrm>
            <a:off x="6479410" y="3806135"/>
            <a:ext cx="405899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GB" sz="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%</a:t>
            </a:r>
            <a:endParaRPr lang="en-GB" sz="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3" name="TextBox 122"/>
          <p:cNvSpPr txBox="1"/>
          <p:nvPr/>
        </p:nvSpPr>
        <p:spPr>
          <a:xfrm>
            <a:off x="6463551" y="4150028"/>
            <a:ext cx="405899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GB" sz="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%</a:t>
            </a:r>
            <a:endParaRPr lang="en-GB" sz="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4" name="Picture 123" descr="chart2038813210.png"/>
          <p:cNvPicPr>
            <a:picLocks noChangeAspect="1"/>
          </p:cNvPicPr>
          <p:nvPr/>
        </p:nvPicPr>
        <p:blipFill rotWithShape="1">
          <a:blip r:embed="rId2"/>
          <a:srcRect l="14702" t="97470" r="3897" b="571"/>
          <a:stretch/>
        </p:blipFill>
        <p:spPr>
          <a:xfrm>
            <a:off x="2026634" y="4496879"/>
            <a:ext cx="3103029" cy="1502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381154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Rectangle 66"/>
          <p:cNvSpPr/>
          <p:nvPr/>
        </p:nvSpPr>
        <p:spPr>
          <a:xfrm>
            <a:off x="103627" y="1099586"/>
            <a:ext cx="6627755" cy="3651821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>
                <a:lumMod val="40000"/>
                <a:lumOff val="60000"/>
              </a:schemeClr>
            </a:solidFill>
          </a:ln>
          <a:effectLst>
            <a:outerShdw blurRad="292100" dist="127000" dir="2700000" algn="tl" rotWithShape="0">
              <a:prstClr val="black">
                <a:alpha val="64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87085"/>
            <a:ext cx="6858000" cy="391272"/>
          </a:xfrm>
        </p:spPr>
        <p:txBody>
          <a:bodyPr/>
          <a:lstStyle/>
          <a:p>
            <a:pPr algn="ctr"/>
            <a:r>
              <a:rPr lang="en-GB" sz="3600" dirty="0" smtClean="0"/>
              <a:t>OTHER: use of amenities</a:t>
            </a:r>
            <a:endParaRPr sz="4000" dirty="0"/>
          </a:p>
        </p:txBody>
      </p:sp>
      <p:sp>
        <p:nvSpPr>
          <p:cNvPr id="38" name="Content Placeholder 2"/>
          <p:cNvSpPr txBox="1">
            <a:spLocks/>
          </p:cNvSpPr>
          <p:nvPr/>
        </p:nvSpPr>
        <p:spPr>
          <a:xfrm>
            <a:off x="2639" y="4973728"/>
            <a:ext cx="6855361" cy="2491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342900" rtl="0" eaLnBrk="1" latinLnBrk="0" hangingPunct="1">
              <a:spcBef>
                <a:spcPct val="20000"/>
              </a:spcBef>
              <a:buFont typeface="Arial"/>
              <a:buNone/>
              <a:defRPr sz="1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Font typeface="Arial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600" i="1" dirty="0" smtClean="0">
                <a:solidFill>
                  <a:schemeClr val="tx1">
                    <a:lumMod val="60000"/>
                    <a:lumOff val="40000"/>
                  </a:schemeClr>
                </a:solidFill>
              </a:rPr>
              <a:t>Q2 d: answered 155 | e, f: answered 153 | g: answered 152 | h: answered 154 | I, j: answered 153 </a:t>
            </a:r>
            <a:endParaRPr lang="en-GB" sz="600" i="1" dirty="0">
              <a:solidFill>
                <a:schemeClr val="tx1">
                  <a:lumMod val="60000"/>
                  <a:lumOff val="40000"/>
                </a:schemeClr>
              </a:solidFill>
            </a:endParaRPr>
          </a:p>
          <a:p>
            <a:pPr algn="ctr"/>
            <a:endParaRPr lang="en-GB" sz="600" i="1" dirty="0">
              <a:solidFill>
                <a:schemeClr val="tx1">
                  <a:lumMod val="60000"/>
                  <a:lumOff val="40000"/>
                </a:schemeClr>
              </a:solidFill>
            </a:endParaRPr>
          </a:p>
          <a:p>
            <a:pPr algn="ctr"/>
            <a:r>
              <a:rPr lang="en-GB" sz="600" i="1" dirty="0" smtClean="0">
                <a:solidFill>
                  <a:schemeClr val="tx1">
                    <a:lumMod val="60000"/>
                    <a:lumOff val="40000"/>
                  </a:schemeClr>
                </a:solidFill>
              </a:rPr>
              <a:t> </a:t>
            </a:r>
            <a:endParaRPr lang="en-GB" sz="600" i="1" dirty="0">
              <a:solidFill>
                <a:schemeClr val="tx1">
                  <a:lumMod val="60000"/>
                  <a:lumOff val="40000"/>
                </a:schemeClr>
              </a:solidFill>
            </a:endParaRPr>
          </a:p>
          <a:p>
            <a:pPr algn="ctr"/>
            <a:endParaRPr lang="en-GB" sz="600" i="1" dirty="0" smtClean="0">
              <a:solidFill>
                <a:schemeClr val="tx1">
                  <a:lumMod val="60000"/>
                  <a:lumOff val="40000"/>
                </a:schemeClr>
              </a:solidFill>
            </a:endParaRPr>
          </a:p>
          <a:p>
            <a:pPr algn="ctr"/>
            <a:r>
              <a:rPr lang="en-GB" sz="600" i="1" dirty="0" smtClean="0">
                <a:solidFill>
                  <a:schemeClr val="tx1">
                    <a:lumMod val="60000"/>
                    <a:lumOff val="40000"/>
                  </a:schemeClr>
                </a:solidFill>
              </a:rPr>
              <a:t> </a:t>
            </a:r>
            <a:endParaRPr lang="en-GB" sz="600" i="1" dirty="0">
              <a:solidFill>
                <a:schemeClr val="tx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40522" y="1332149"/>
            <a:ext cx="122367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900" dirty="0" smtClean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Mobile Library</a:t>
            </a:r>
            <a:endParaRPr lang="en-GB" sz="900" dirty="0">
              <a:solidFill>
                <a:schemeClr val="tx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240522" y="1767413"/>
            <a:ext cx="122367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900" dirty="0" smtClean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Post Office</a:t>
            </a:r>
            <a:endParaRPr lang="en-GB" sz="900" dirty="0">
              <a:solidFill>
                <a:schemeClr val="tx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-23152" y="2202677"/>
            <a:ext cx="148734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900" dirty="0" smtClean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Rec: Fitness equipment</a:t>
            </a:r>
            <a:endParaRPr lang="en-GB" sz="900" dirty="0">
              <a:solidFill>
                <a:schemeClr val="tx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240522" y="2637941"/>
            <a:ext cx="122367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900" dirty="0" smtClean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Rec: playing field</a:t>
            </a:r>
            <a:endParaRPr lang="en-GB" sz="900" dirty="0">
              <a:solidFill>
                <a:schemeClr val="tx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240522" y="3073205"/>
            <a:ext cx="122367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900" dirty="0" smtClean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Events in village hall</a:t>
            </a:r>
            <a:endParaRPr lang="en-GB" sz="900" dirty="0">
              <a:solidFill>
                <a:schemeClr val="tx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112592" y="3508469"/>
            <a:ext cx="135160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900" dirty="0" smtClean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Classes in village hall</a:t>
            </a:r>
            <a:endParaRPr lang="en-GB" sz="900" dirty="0">
              <a:solidFill>
                <a:schemeClr val="tx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112592" y="3943733"/>
            <a:ext cx="135160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900" dirty="0" smtClean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Groups in village hall</a:t>
            </a:r>
            <a:endParaRPr lang="en-GB" sz="900" dirty="0">
              <a:solidFill>
                <a:schemeClr val="tx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1" name="Picture 60"/>
          <p:cNvPicPr>
            <a:picLocks noChangeAspect="1"/>
          </p:cNvPicPr>
          <p:nvPr/>
        </p:nvPicPr>
        <p:blipFill rotWithShape="1">
          <a:blip r:embed="rId2"/>
          <a:srcRect l="47256" t="56183" r="26608" b="14334"/>
          <a:stretch/>
        </p:blipFill>
        <p:spPr>
          <a:xfrm>
            <a:off x="1423685" y="1266368"/>
            <a:ext cx="5161454" cy="2981316"/>
          </a:xfrm>
          <a:prstGeom prst="rect">
            <a:avLst/>
          </a:prstGeom>
        </p:spPr>
      </p:pic>
      <p:pic>
        <p:nvPicPr>
          <p:cNvPr id="62" name="Picture 61"/>
          <p:cNvPicPr>
            <a:picLocks noChangeAspect="1"/>
          </p:cNvPicPr>
          <p:nvPr/>
        </p:nvPicPr>
        <p:blipFill rotWithShape="1">
          <a:blip r:embed="rId2"/>
          <a:srcRect l="47256" t="91714" r="36574" b="6586"/>
          <a:stretch/>
        </p:blipFill>
        <p:spPr>
          <a:xfrm>
            <a:off x="2488640" y="4501560"/>
            <a:ext cx="1857728" cy="117987"/>
          </a:xfrm>
          <a:prstGeom prst="rect">
            <a:avLst/>
          </a:prstGeom>
        </p:spPr>
      </p:pic>
      <p:sp>
        <p:nvSpPr>
          <p:cNvPr id="43" name="TextBox 42"/>
          <p:cNvSpPr txBox="1"/>
          <p:nvPr/>
        </p:nvSpPr>
        <p:spPr>
          <a:xfrm>
            <a:off x="1718840" y="1788029"/>
            <a:ext cx="40589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18%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4" name="TextBox 73"/>
          <p:cNvSpPr txBox="1"/>
          <p:nvPr/>
        </p:nvSpPr>
        <p:spPr>
          <a:xfrm>
            <a:off x="2029483" y="1357493"/>
            <a:ext cx="40589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14%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6" name="TextBox 75"/>
          <p:cNvSpPr txBox="1"/>
          <p:nvPr/>
        </p:nvSpPr>
        <p:spPr>
          <a:xfrm>
            <a:off x="4155539" y="1357493"/>
            <a:ext cx="40589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78%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1423685" y="1349097"/>
            <a:ext cx="405899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3%</a:t>
            </a:r>
            <a:endParaRPr lang="en-GB" sz="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1610464" y="1360670"/>
            <a:ext cx="40589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6%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4219242" y="1795775"/>
            <a:ext cx="40589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19%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5581154" y="1788029"/>
            <a:ext cx="40589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32%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1" name="TextBox 70"/>
          <p:cNvSpPr txBox="1"/>
          <p:nvPr/>
        </p:nvSpPr>
        <p:spPr>
          <a:xfrm>
            <a:off x="3036079" y="1791206"/>
            <a:ext cx="40589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31%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1610464" y="2218565"/>
            <a:ext cx="40589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12%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3" name="TextBox 72"/>
          <p:cNvSpPr txBox="1"/>
          <p:nvPr/>
        </p:nvSpPr>
        <p:spPr>
          <a:xfrm>
            <a:off x="4880580" y="2226311"/>
            <a:ext cx="40589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61%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2557314" y="2221742"/>
            <a:ext cx="40589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25%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1" name="TextBox 100"/>
          <p:cNvSpPr txBox="1"/>
          <p:nvPr/>
        </p:nvSpPr>
        <p:spPr>
          <a:xfrm>
            <a:off x="1423684" y="2252971"/>
            <a:ext cx="405899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2%</a:t>
            </a:r>
            <a:endParaRPr lang="en-GB" sz="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2" name="TextBox 101"/>
          <p:cNvSpPr txBox="1"/>
          <p:nvPr/>
        </p:nvSpPr>
        <p:spPr>
          <a:xfrm>
            <a:off x="1478587" y="2668161"/>
            <a:ext cx="40589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8%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3" name="TextBox 102"/>
          <p:cNvSpPr txBox="1"/>
          <p:nvPr/>
        </p:nvSpPr>
        <p:spPr>
          <a:xfrm>
            <a:off x="3967415" y="2675907"/>
            <a:ext cx="40589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33%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7" name="TextBox 106"/>
          <p:cNvSpPr txBox="1"/>
          <p:nvPr/>
        </p:nvSpPr>
        <p:spPr>
          <a:xfrm>
            <a:off x="5549244" y="2668161"/>
            <a:ext cx="40589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30%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8" name="TextBox 107"/>
          <p:cNvSpPr txBox="1"/>
          <p:nvPr/>
        </p:nvSpPr>
        <p:spPr>
          <a:xfrm>
            <a:off x="2344415" y="2671338"/>
            <a:ext cx="40589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29%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3" name="TextBox 112"/>
          <p:cNvSpPr txBox="1"/>
          <p:nvPr/>
        </p:nvSpPr>
        <p:spPr>
          <a:xfrm>
            <a:off x="2069359" y="3098914"/>
            <a:ext cx="40589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36%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7" name="TextBox 116"/>
          <p:cNvSpPr txBox="1"/>
          <p:nvPr/>
        </p:nvSpPr>
        <p:spPr>
          <a:xfrm>
            <a:off x="5327896" y="3106660"/>
            <a:ext cx="40589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22%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4" name="TextBox 123"/>
          <p:cNvSpPr txBox="1"/>
          <p:nvPr/>
        </p:nvSpPr>
        <p:spPr>
          <a:xfrm>
            <a:off x="6140016" y="3098914"/>
            <a:ext cx="40589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9%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5" name="TextBox 124"/>
          <p:cNvSpPr txBox="1"/>
          <p:nvPr/>
        </p:nvSpPr>
        <p:spPr>
          <a:xfrm>
            <a:off x="3675961" y="3102091"/>
            <a:ext cx="40589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33%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6" name="TextBox 125"/>
          <p:cNvSpPr txBox="1"/>
          <p:nvPr/>
        </p:nvSpPr>
        <p:spPr>
          <a:xfrm>
            <a:off x="1527464" y="3543505"/>
            <a:ext cx="40589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8%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7" name="TextBox 126"/>
          <p:cNvSpPr txBox="1"/>
          <p:nvPr/>
        </p:nvSpPr>
        <p:spPr>
          <a:xfrm>
            <a:off x="2702571" y="3551251"/>
            <a:ext cx="40589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20%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8" name="TextBox 127"/>
          <p:cNvSpPr txBox="1"/>
          <p:nvPr/>
        </p:nvSpPr>
        <p:spPr>
          <a:xfrm>
            <a:off x="4637425" y="3543505"/>
            <a:ext cx="40589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61%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9" name="TextBox 128"/>
          <p:cNvSpPr txBox="1"/>
          <p:nvPr/>
        </p:nvSpPr>
        <p:spPr>
          <a:xfrm>
            <a:off x="1982394" y="3546682"/>
            <a:ext cx="40589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10%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0" name="TextBox 129"/>
          <p:cNvSpPr txBox="1"/>
          <p:nvPr/>
        </p:nvSpPr>
        <p:spPr>
          <a:xfrm>
            <a:off x="1916396" y="3972480"/>
            <a:ext cx="40589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25%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1" name="TextBox 130"/>
          <p:cNvSpPr txBox="1"/>
          <p:nvPr/>
        </p:nvSpPr>
        <p:spPr>
          <a:xfrm>
            <a:off x="3560274" y="3980226"/>
            <a:ext cx="40589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19%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2" name="TextBox 131"/>
          <p:cNvSpPr txBox="1"/>
          <p:nvPr/>
        </p:nvSpPr>
        <p:spPr>
          <a:xfrm>
            <a:off x="5240486" y="3972480"/>
            <a:ext cx="40589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44%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3" name="TextBox 132"/>
          <p:cNvSpPr txBox="1"/>
          <p:nvPr/>
        </p:nvSpPr>
        <p:spPr>
          <a:xfrm>
            <a:off x="2828520" y="3975657"/>
            <a:ext cx="40589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12%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196837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87085"/>
            <a:ext cx="6858000" cy="391272"/>
          </a:xfrm>
        </p:spPr>
        <p:txBody>
          <a:bodyPr/>
          <a:lstStyle/>
          <a:p>
            <a:pPr algn="ctr"/>
            <a:r>
              <a:rPr lang="en-GB" sz="3600" dirty="0" smtClean="0"/>
              <a:t>OTHER: use of amenities</a:t>
            </a:r>
            <a:endParaRPr sz="4000" dirty="0"/>
          </a:p>
        </p:txBody>
      </p:sp>
      <p:sp>
        <p:nvSpPr>
          <p:cNvPr id="38" name="Content Placeholder 2"/>
          <p:cNvSpPr txBox="1">
            <a:spLocks/>
          </p:cNvSpPr>
          <p:nvPr/>
        </p:nvSpPr>
        <p:spPr>
          <a:xfrm>
            <a:off x="2639" y="4973728"/>
            <a:ext cx="6855361" cy="2491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342900" rtl="0" eaLnBrk="1" latinLnBrk="0" hangingPunct="1">
              <a:spcBef>
                <a:spcPct val="20000"/>
              </a:spcBef>
              <a:buFont typeface="Arial"/>
              <a:buNone/>
              <a:defRPr sz="1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Font typeface="Arial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600" i="1" dirty="0" smtClean="0">
                <a:solidFill>
                  <a:schemeClr val="tx1">
                    <a:lumMod val="60000"/>
                    <a:lumOff val="40000"/>
                  </a:schemeClr>
                </a:solidFill>
              </a:rPr>
              <a:t>Q3: Answered 155 skipped 3 | Q28 a: Answered 149 skipped 9 | b: Answered 152 skipped 6</a:t>
            </a:r>
            <a:endParaRPr lang="en-GB" sz="600" i="1" dirty="0">
              <a:solidFill>
                <a:schemeClr val="tx1">
                  <a:lumMod val="60000"/>
                  <a:lumOff val="40000"/>
                </a:schemeClr>
              </a:solidFill>
            </a:endParaRPr>
          </a:p>
          <a:p>
            <a:pPr algn="ctr"/>
            <a:endParaRPr lang="en-GB" sz="600" i="1" dirty="0">
              <a:solidFill>
                <a:schemeClr val="tx1">
                  <a:lumMod val="60000"/>
                  <a:lumOff val="40000"/>
                </a:schemeClr>
              </a:solidFill>
            </a:endParaRPr>
          </a:p>
          <a:p>
            <a:pPr algn="ctr"/>
            <a:r>
              <a:rPr lang="en-GB" sz="600" i="1" dirty="0" smtClean="0">
                <a:solidFill>
                  <a:schemeClr val="tx1">
                    <a:lumMod val="60000"/>
                    <a:lumOff val="40000"/>
                  </a:schemeClr>
                </a:solidFill>
              </a:rPr>
              <a:t> </a:t>
            </a:r>
            <a:endParaRPr lang="en-GB" sz="600" i="1" dirty="0">
              <a:solidFill>
                <a:schemeClr val="tx1">
                  <a:lumMod val="60000"/>
                  <a:lumOff val="40000"/>
                </a:schemeClr>
              </a:solidFill>
            </a:endParaRPr>
          </a:p>
          <a:p>
            <a:pPr algn="ctr"/>
            <a:endParaRPr lang="en-GB" sz="600" i="1" dirty="0" smtClean="0">
              <a:solidFill>
                <a:schemeClr val="tx1">
                  <a:lumMod val="60000"/>
                  <a:lumOff val="40000"/>
                </a:schemeClr>
              </a:solidFill>
            </a:endParaRPr>
          </a:p>
          <a:p>
            <a:pPr algn="ctr"/>
            <a:r>
              <a:rPr lang="en-GB" sz="600" i="1" dirty="0" smtClean="0">
                <a:solidFill>
                  <a:schemeClr val="tx1">
                    <a:lumMod val="60000"/>
                    <a:lumOff val="40000"/>
                  </a:schemeClr>
                </a:solidFill>
              </a:rPr>
              <a:t> </a:t>
            </a:r>
            <a:endParaRPr lang="en-GB" sz="600" i="1" dirty="0">
              <a:solidFill>
                <a:schemeClr val="tx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44" name="Rectangle 43"/>
          <p:cNvSpPr/>
          <p:nvPr/>
        </p:nvSpPr>
        <p:spPr>
          <a:xfrm>
            <a:off x="103627" y="1099587"/>
            <a:ext cx="6627755" cy="1620000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>
                <a:lumMod val="40000"/>
                <a:lumOff val="60000"/>
              </a:schemeClr>
            </a:solidFill>
          </a:ln>
          <a:effectLst>
            <a:outerShdw blurRad="292100" dist="127000" dir="2700000" algn="tl" rotWithShape="0">
              <a:prstClr val="black">
                <a:alpha val="64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6" name="Content Placeholder 14"/>
          <p:cNvSpPr>
            <a:spLocks noGrp="1"/>
          </p:cNvSpPr>
          <p:nvPr>
            <p:ph idx="1"/>
          </p:nvPr>
        </p:nvSpPr>
        <p:spPr>
          <a:xfrm>
            <a:off x="86352" y="1271574"/>
            <a:ext cx="6667719" cy="395084"/>
          </a:xfrm>
        </p:spPr>
        <p:txBody>
          <a:bodyPr/>
          <a:lstStyle/>
          <a:p>
            <a:pPr algn="ctr">
              <a:spcBef>
                <a:spcPts val="0"/>
              </a:spcBef>
            </a:pPr>
            <a:r>
              <a:rPr lang="en-GB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Over half respondents use the village shop in Steeple Ashton sometimes or more often</a:t>
            </a:r>
            <a:endParaRPr lang="en-GB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8" name="Picture 67"/>
          <p:cNvPicPr>
            <a:picLocks noChangeAspect="1"/>
          </p:cNvPicPr>
          <p:nvPr/>
        </p:nvPicPr>
        <p:blipFill rotWithShape="1">
          <a:blip r:embed="rId2"/>
          <a:srcRect l="47256" t="91714" r="36574" b="6586"/>
          <a:stretch/>
        </p:blipFill>
        <p:spPr>
          <a:xfrm>
            <a:off x="2581786" y="2518330"/>
            <a:ext cx="1857728" cy="117987"/>
          </a:xfrm>
          <a:prstGeom prst="rect">
            <a:avLst/>
          </a:prstGeom>
        </p:spPr>
      </p:pic>
      <p:pic>
        <p:nvPicPr>
          <p:cNvPr id="77" name="Picture 76" descr="chart2038907400.png"/>
          <p:cNvPicPr>
            <a:picLocks noChangeAspect="1"/>
          </p:cNvPicPr>
          <p:nvPr/>
        </p:nvPicPr>
        <p:blipFill rotWithShape="1">
          <a:blip r:embed="rId3"/>
          <a:srcRect l="15727" t="20298" b="58544"/>
          <a:stretch/>
        </p:blipFill>
        <p:spPr>
          <a:xfrm>
            <a:off x="235397" y="2036272"/>
            <a:ext cx="6372717" cy="359860"/>
          </a:xfrm>
          <a:prstGeom prst="rect">
            <a:avLst/>
          </a:prstGeom>
        </p:spPr>
      </p:pic>
      <p:sp>
        <p:nvSpPr>
          <p:cNvPr id="49" name="TextBox 48"/>
          <p:cNvSpPr txBox="1"/>
          <p:nvPr/>
        </p:nvSpPr>
        <p:spPr>
          <a:xfrm>
            <a:off x="422941" y="2114737"/>
            <a:ext cx="405899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12%</a:t>
            </a:r>
            <a:endParaRPr lang="en-GB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2124198" y="2114737"/>
            <a:ext cx="405899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43%</a:t>
            </a:r>
            <a:endParaRPr lang="en-GB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4526749" y="2114737"/>
            <a:ext cx="405899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29%</a:t>
            </a:r>
            <a:endParaRPr lang="en-GB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5948064" y="2114737"/>
            <a:ext cx="405899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17%</a:t>
            </a:r>
            <a:endParaRPr lang="en-GB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1" name="Rectangle 80"/>
          <p:cNvSpPr/>
          <p:nvPr/>
        </p:nvSpPr>
        <p:spPr>
          <a:xfrm>
            <a:off x="103627" y="2955600"/>
            <a:ext cx="3262489" cy="1619999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>
                <a:lumMod val="40000"/>
                <a:lumOff val="60000"/>
              </a:schemeClr>
            </a:solidFill>
          </a:ln>
          <a:effectLst>
            <a:outerShdw blurRad="292100" dist="127000" dir="2700000" algn="tl" rotWithShape="0">
              <a:prstClr val="black">
                <a:alpha val="64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2" name="Content Placeholder 14"/>
          <p:cNvSpPr txBox="1">
            <a:spLocks/>
          </p:cNvSpPr>
          <p:nvPr/>
        </p:nvSpPr>
        <p:spPr>
          <a:xfrm>
            <a:off x="63663" y="3151700"/>
            <a:ext cx="3365337" cy="39508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342900" rtl="0" eaLnBrk="1" latinLnBrk="0" hangingPunct="1">
              <a:spcBef>
                <a:spcPct val="20000"/>
              </a:spcBef>
              <a:buFont typeface="Arial"/>
              <a:buNone/>
              <a:defRPr sz="1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Font typeface="Arial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1800"/>
              </a:lnSpc>
              <a:spcBef>
                <a:spcPts val="0"/>
              </a:spcBef>
            </a:pPr>
            <a:r>
              <a:rPr lang="en-GB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Reasonable levels of internet/broadband connection</a:t>
            </a:r>
            <a:endParaRPr lang="en-GB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3" name="Rectangle 82"/>
          <p:cNvSpPr/>
          <p:nvPr/>
        </p:nvSpPr>
        <p:spPr>
          <a:xfrm>
            <a:off x="3498418" y="2955600"/>
            <a:ext cx="3262489" cy="1619999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>
                <a:lumMod val="40000"/>
                <a:lumOff val="60000"/>
              </a:schemeClr>
            </a:solidFill>
          </a:ln>
          <a:effectLst>
            <a:outerShdw blurRad="292100" dist="127000" dir="2700000" algn="tl" rotWithShape="0">
              <a:prstClr val="black">
                <a:alpha val="64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4" name="Content Placeholder 14"/>
          <p:cNvSpPr txBox="1">
            <a:spLocks/>
          </p:cNvSpPr>
          <p:nvPr/>
        </p:nvSpPr>
        <p:spPr>
          <a:xfrm>
            <a:off x="3424424" y="3141406"/>
            <a:ext cx="3404641" cy="39508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342900" rtl="0" eaLnBrk="1" latinLnBrk="0" hangingPunct="1">
              <a:spcBef>
                <a:spcPct val="20000"/>
              </a:spcBef>
              <a:buFont typeface="Arial"/>
              <a:buNone/>
              <a:defRPr sz="1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Font typeface="Arial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1800"/>
              </a:lnSpc>
              <a:spcBef>
                <a:spcPts val="0"/>
              </a:spcBef>
            </a:pPr>
            <a:r>
              <a:rPr lang="en-GB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But mobile phone reception remains broadly poor</a:t>
            </a:r>
            <a:endParaRPr lang="en-GB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2" name="Picture 111" descr="chart2039535090.png"/>
          <p:cNvPicPr>
            <a:picLocks noChangeAspect="1"/>
          </p:cNvPicPr>
          <p:nvPr/>
        </p:nvPicPr>
        <p:blipFill rotWithShape="1">
          <a:blip r:embed="rId4"/>
          <a:srcRect l="15687" t="89812" r="31300" b="3133"/>
          <a:stretch/>
        </p:blipFill>
        <p:spPr>
          <a:xfrm>
            <a:off x="710706" y="4318437"/>
            <a:ext cx="2142449" cy="141585"/>
          </a:xfrm>
          <a:prstGeom prst="rect">
            <a:avLst/>
          </a:prstGeom>
        </p:spPr>
      </p:pic>
      <p:pic>
        <p:nvPicPr>
          <p:cNvPr id="114" name="Picture 113" descr="chart2039535090.png"/>
          <p:cNvPicPr>
            <a:picLocks noChangeAspect="1"/>
          </p:cNvPicPr>
          <p:nvPr/>
        </p:nvPicPr>
        <p:blipFill rotWithShape="1">
          <a:blip r:embed="rId4"/>
          <a:srcRect l="15687" t="89812" r="31300" b="3133"/>
          <a:stretch/>
        </p:blipFill>
        <p:spPr>
          <a:xfrm>
            <a:off x="4109886" y="4318437"/>
            <a:ext cx="2142449" cy="141585"/>
          </a:xfrm>
          <a:prstGeom prst="rect">
            <a:avLst/>
          </a:prstGeom>
        </p:spPr>
      </p:pic>
      <p:pic>
        <p:nvPicPr>
          <p:cNvPr id="115" name="Picture 114" descr="chart2039535090.png"/>
          <p:cNvPicPr>
            <a:picLocks noChangeAspect="1"/>
          </p:cNvPicPr>
          <p:nvPr/>
        </p:nvPicPr>
        <p:blipFill rotWithShape="1">
          <a:blip r:embed="rId4"/>
          <a:srcRect l="15687" t="41607" b="39875"/>
          <a:stretch/>
        </p:blipFill>
        <p:spPr>
          <a:xfrm>
            <a:off x="3575268" y="3835440"/>
            <a:ext cx="3032846" cy="371659"/>
          </a:xfrm>
          <a:prstGeom prst="rect">
            <a:avLst/>
          </a:prstGeom>
        </p:spPr>
      </p:pic>
      <p:pic>
        <p:nvPicPr>
          <p:cNvPr id="79" name="Picture 78" descr="chart2039535090.png"/>
          <p:cNvPicPr>
            <a:picLocks noChangeAspect="1"/>
          </p:cNvPicPr>
          <p:nvPr/>
        </p:nvPicPr>
        <p:blipFill rotWithShape="1">
          <a:blip r:embed="rId4"/>
          <a:srcRect l="15687" t="7756" b="74020"/>
          <a:stretch/>
        </p:blipFill>
        <p:spPr>
          <a:xfrm>
            <a:off x="235397" y="3835440"/>
            <a:ext cx="3032846" cy="365760"/>
          </a:xfrm>
          <a:prstGeom prst="rect">
            <a:avLst/>
          </a:prstGeom>
        </p:spPr>
      </p:pic>
      <p:sp>
        <p:nvSpPr>
          <p:cNvPr id="116" name="TextBox 115"/>
          <p:cNvSpPr txBox="1"/>
          <p:nvPr/>
        </p:nvSpPr>
        <p:spPr>
          <a:xfrm>
            <a:off x="575341" y="3913696"/>
            <a:ext cx="405899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37%</a:t>
            </a:r>
            <a:endParaRPr lang="en-GB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8" name="TextBox 117"/>
          <p:cNvSpPr txBox="1"/>
          <p:nvPr/>
        </p:nvSpPr>
        <p:spPr>
          <a:xfrm>
            <a:off x="1870699" y="3913696"/>
            <a:ext cx="405899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48%</a:t>
            </a:r>
            <a:endParaRPr lang="en-GB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9" name="TextBox 118"/>
          <p:cNvSpPr txBox="1"/>
          <p:nvPr/>
        </p:nvSpPr>
        <p:spPr>
          <a:xfrm>
            <a:off x="2821866" y="3918287"/>
            <a:ext cx="405899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13%</a:t>
            </a:r>
            <a:endParaRPr lang="en-GB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0" name="TextBox 119"/>
          <p:cNvSpPr txBox="1"/>
          <p:nvPr/>
        </p:nvSpPr>
        <p:spPr>
          <a:xfrm>
            <a:off x="3588113" y="3918004"/>
            <a:ext cx="405899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12%</a:t>
            </a:r>
            <a:endParaRPr lang="en-GB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1" name="TextBox 120"/>
          <p:cNvSpPr txBox="1"/>
          <p:nvPr/>
        </p:nvSpPr>
        <p:spPr>
          <a:xfrm>
            <a:off x="4370225" y="3918004"/>
            <a:ext cx="405899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45%</a:t>
            </a:r>
            <a:endParaRPr lang="en-GB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2" name="TextBox 121"/>
          <p:cNvSpPr txBox="1"/>
          <p:nvPr/>
        </p:nvSpPr>
        <p:spPr>
          <a:xfrm>
            <a:off x="5734349" y="3916696"/>
            <a:ext cx="405899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42%</a:t>
            </a:r>
            <a:endParaRPr lang="en-GB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3" name="TextBox 122"/>
          <p:cNvSpPr txBox="1"/>
          <p:nvPr/>
        </p:nvSpPr>
        <p:spPr>
          <a:xfrm>
            <a:off x="6470607" y="3956541"/>
            <a:ext cx="405899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1%</a:t>
            </a:r>
            <a:endParaRPr lang="en-GB" sz="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4" name="TextBox 133"/>
          <p:cNvSpPr txBox="1"/>
          <p:nvPr/>
        </p:nvSpPr>
        <p:spPr>
          <a:xfrm>
            <a:off x="3147505" y="3855140"/>
            <a:ext cx="405899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1%</a:t>
            </a:r>
            <a:endParaRPr lang="en-GB" sz="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530092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Rectangle 66"/>
          <p:cNvSpPr/>
          <p:nvPr/>
        </p:nvSpPr>
        <p:spPr>
          <a:xfrm>
            <a:off x="103627" y="1099586"/>
            <a:ext cx="6627755" cy="3651821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>
                <a:lumMod val="40000"/>
                <a:lumOff val="60000"/>
              </a:schemeClr>
            </a:solidFill>
          </a:ln>
          <a:effectLst>
            <a:outerShdw blurRad="292100" dist="127000" dir="2700000" algn="tl" rotWithShape="0">
              <a:prstClr val="black">
                <a:alpha val="64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5" name="Rectangle 44"/>
          <p:cNvSpPr/>
          <p:nvPr/>
        </p:nvSpPr>
        <p:spPr>
          <a:xfrm>
            <a:off x="103627" y="1099586"/>
            <a:ext cx="6627755" cy="3651821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>
                <a:lumMod val="40000"/>
                <a:lumOff val="60000"/>
              </a:schemeClr>
            </a:solidFill>
          </a:ln>
          <a:effectLst>
            <a:outerShdw blurRad="292100" dist="127000" dir="2700000" algn="tl" rotWithShape="0">
              <a:prstClr val="black">
                <a:alpha val="64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42" name="Picture 41" descr="chart2039564280.png"/>
          <p:cNvPicPr>
            <a:picLocks noChangeAspect="1"/>
          </p:cNvPicPr>
          <p:nvPr/>
        </p:nvPicPr>
        <p:blipFill rotWithShape="1">
          <a:blip r:embed="rId2"/>
          <a:srcRect l="15922" t="2004" b="25853"/>
          <a:stretch/>
        </p:blipFill>
        <p:spPr>
          <a:xfrm>
            <a:off x="283580" y="2023376"/>
            <a:ext cx="6320530" cy="228704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87085"/>
            <a:ext cx="6858000" cy="391272"/>
          </a:xfrm>
        </p:spPr>
        <p:txBody>
          <a:bodyPr/>
          <a:lstStyle/>
          <a:p>
            <a:pPr algn="ctr"/>
            <a:r>
              <a:rPr lang="en-GB" sz="3600" dirty="0" smtClean="0"/>
              <a:t>OTHER: Sources of information</a:t>
            </a:r>
            <a:endParaRPr sz="4000" dirty="0"/>
          </a:p>
        </p:txBody>
      </p:sp>
      <p:sp>
        <p:nvSpPr>
          <p:cNvPr id="38" name="Content Placeholder 2"/>
          <p:cNvSpPr txBox="1">
            <a:spLocks/>
          </p:cNvSpPr>
          <p:nvPr/>
        </p:nvSpPr>
        <p:spPr>
          <a:xfrm>
            <a:off x="2639" y="4973728"/>
            <a:ext cx="6855361" cy="2491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342900" rtl="0" eaLnBrk="1" latinLnBrk="0" hangingPunct="1">
              <a:spcBef>
                <a:spcPct val="20000"/>
              </a:spcBef>
              <a:buFont typeface="Arial"/>
              <a:buNone/>
              <a:defRPr sz="1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Font typeface="Arial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600" i="1" dirty="0" smtClean="0">
                <a:solidFill>
                  <a:schemeClr val="tx1">
                    <a:lumMod val="60000"/>
                    <a:lumOff val="40000"/>
                  </a:schemeClr>
                </a:solidFill>
              </a:rPr>
              <a:t>Q29: Answered 151 skipped 7</a:t>
            </a:r>
            <a:endParaRPr lang="en-GB" sz="600" i="1" dirty="0">
              <a:solidFill>
                <a:schemeClr val="tx1">
                  <a:lumMod val="60000"/>
                  <a:lumOff val="40000"/>
                </a:schemeClr>
              </a:solidFill>
            </a:endParaRPr>
          </a:p>
          <a:p>
            <a:pPr algn="ctr"/>
            <a:r>
              <a:rPr lang="en-GB" sz="600" i="1" dirty="0" smtClean="0">
                <a:solidFill>
                  <a:schemeClr val="tx1">
                    <a:lumMod val="60000"/>
                    <a:lumOff val="40000"/>
                  </a:schemeClr>
                </a:solidFill>
              </a:rPr>
              <a:t> </a:t>
            </a:r>
            <a:endParaRPr lang="en-GB" sz="600" i="1" dirty="0">
              <a:solidFill>
                <a:schemeClr val="tx1">
                  <a:lumMod val="60000"/>
                  <a:lumOff val="40000"/>
                </a:schemeClr>
              </a:solidFill>
            </a:endParaRPr>
          </a:p>
          <a:p>
            <a:pPr algn="ctr"/>
            <a:endParaRPr lang="en-GB" sz="600" i="1" dirty="0" smtClean="0">
              <a:solidFill>
                <a:schemeClr val="tx1">
                  <a:lumMod val="60000"/>
                  <a:lumOff val="40000"/>
                </a:schemeClr>
              </a:solidFill>
            </a:endParaRPr>
          </a:p>
          <a:p>
            <a:pPr algn="ctr"/>
            <a:r>
              <a:rPr lang="en-GB" sz="600" i="1" dirty="0" smtClean="0">
                <a:solidFill>
                  <a:schemeClr val="tx1">
                    <a:lumMod val="60000"/>
                    <a:lumOff val="40000"/>
                  </a:schemeClr>
                </a:solidFill>
              </a:rPr>
              <a:t> </a:t>
            </a:r>
            <a:endParaRPr lang="en-GB" sz="600" i="1" dirty="0">
              <a:solidFill>
                <a:schemeClr val="tx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46" name="Content Placeholder 14"/>
          <p:cNvSpPr>
            <a:spLocks noGrp="1"/>
          </p:cNvSpPr>
          <p:nvPr>
            <p:ph idx="1"/>
          </p:nvPr>
        </p:nvSpPr>
        <p:spPr>
          <a:xfrm>
            <a:off x="86352" y="1259999"/>
            <a:ext cx="6667719" cy="395084"/>
          </a:xfrm>
        </p:spPr>
        <p:txBody>
          <a:bodyPr/>
          <a:lstStyle/>
          <a:p>
            <a:pPr algn="ctr">
              <a:spcBef>
                <a:spcPts val="0"/>
              </a:spcBef>
            </a:pPr>
            <a:r>
              <a:rPr lang="en-GB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Parish News is the most important source of information about what’s happening in Keevil, followed by the village website</a:t>
            </a:r>
            <a:endParaRPr lang="en-GB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2643295" y="2076490"/>
            <a:ext cx="405899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82%</a:t>
            </a:r>
            <a:endParaRPr lang="en-GB" sz="1400" dirty="0">
              <a:solidFill>
                <a:schemeClr val="accent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206162" y="1869141"/>
            <a:ext cx="328937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900" dirty="0" smtClean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Keevil Parish News </a:t>
            </a:r>
            <a:r>
              <a:rPr lang="en-GB" sz="900" i="1" dirty="0" smtClean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average rank 4.7</a:t>
            </a:r>
            <a:endParaRPr lang="en-GB" sz="900" i="1" dirty="0">
              <a:solidFill>
                <a:schemeClr val="tx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2983963" y="2574032"/>
            <a:ext cx="405899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45%</a:t>
            </a:r>
            <a:endParaRPr lang="en-GB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5616517" y="2076490"/>
            <a:ext cx="405899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11%</a:t>
            </a:r>
            <a:endParaRPr lang="en-GB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7" name="TextBox 76"/>
          <p:cNvSpPr txBox="1"/>
          <p:nvPr/>
        </p:nvSpPr>
        <p:spPr>
          <a:xfrm>
            <a:off x="6155892" y="2074800"/>
            <a:ext cx="405899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4%</a:t>
            </a:r>
            <a:endParaRPr lang="en-GB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4302796" y="2574032"/>
            <a:ext cx="405899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12%</a:t>
            </a:r>
            <a:endParaRPr lang="en-GB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5" name="TextBox 84"/>
          <p:cNvSpPr txBox="1"/>
          <p:nvPr/>
        </p:nvSpPr>
        <p:spPr>
          <a:xfrm>
            <a:off x="5060429" y="2574032"/>
            <a:ext cx="405899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11%</a:t>
            </a:r>
            <a:endParaRPr lang="en-GB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7" name="Picture 96" descr="chart2039564280.png"/>
          <p:cNvPicPr>
            <a:picLocks noChangeAspect="1"/>
          </p:cNvPicPr>
          <p:nvPr/>
        </p:nvPicPr>
        <p:blipFill rotWithShape="1">
          <a:blip r:embed="rId2"/>
          <a:srcRect l="15159" t="92595" r="47895" b="1806"/>
          <a:stretch/>
        </p:blipFill>
        <p:spPr>
          <a:xfrm>
            <a:off x="2697278" y="4486067"/>
            <a:ext cx="1493134" cy="150472"/>
          </a:xfrm>
          <a:prstGeom prst="rect">
            <a:avLst/>
          </a:prstGeom>
        </p:spPr>
      </p:pic>
      <p:sp>
        <p:nvSpPr>
          <p:cNvPr id="98" name="TextBox 97"/>
          <p:cNvSpPr txBox="1"/>
          <p:nvPr/>
        </p:nvSpPr>
        <p:spPr>
          <a:xfrm>
            <a:off x="206162" y="2363656"/>
            <a:ext cx="32893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900" dirty="0" smtClean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KeevilVillage.com </a:t>
            </a:r>
            <a:r>
              <a:rPr lang="en-GB" sz="900" i="1" dirty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average rank </a:t>
            </a:r>
            <a:r>
              <a:rPr lang="en-GB" sz="900" i="1" dirty="0" smtClean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3.4</a:t>
            </a:r>
            <a:endParaRPr lang="en-GB" sz="900" i="1" dirty="0">
              <a:solidFill>
                <a:schemeClr val="tx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sz="900" dirty="0">
              <a:solidFill>
                <a:schemeClr val="tx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9" name="TextBox 98"/>
          <p:cNvSpPr txBox="1"/>
          <p:nvPr/>
        </p:nvSpPr>
        <p:spPr>
          <a:xfrm>
            <a:off x="206162" y="2835023"/>
            <a:ext cx="32893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900" dirty="0" smtClean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Stocks Green noticeboards </a:t>
            </a:r>
            <a:r>
              <a:rPr lang="en-GB" sz="900" i="1" dirty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average rank </a:t>
            </a:r>
            <a:r>
              <a:rPr lang="en-GB" sz="900" i="1" dirty="0" smtClean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2.8</a:t>
            </a:r>
            <a:endParaRPr lang="en-GB" sz="900" i="1" dirty="0">
              <a:solidFill>
                <a:schemeClr val="tx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sz="900" dirty="0">
              <a:solidFill>
                <a:schemeClr val="tx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0" name="TextBox 99"/>
          <p:cNvSpPr txBox="1"/>
          <p:nvPr/>
        </p:nvSpPr>
        <p:spPr>
          <a:xfrm>
            <a:off x="206162" y="3323751"/>
            <a:ext cx="32893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900" dirty="0" smtClean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Village Hall noticeboard </a:t>
            </a:r>
            <a:r>
              <a:rPr lang="en-GB" sz="900" i="1" dirty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average rank </a:t>
            </a:r>
            <a:r>
              <a:rPr lang="en-GB" sz="900" i="1" dirty="0" smtClean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2.5</a:t>
            </a:r>
            <a:endParaRPr lang="en-GB" sz="900" i="1" dirty="0">
              <a:solidFill>
                <a:schemeClr val="tx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sz="900" dirty="0">
              <a:solidFill>
                <a:schemeClr val="tx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4" name="TextBox 103"/>
          <p:cNvSpPr txBox="1"/>
          <p:nvPr/>
        </p:nvSpPr>
        <p:spPr>
          <a:xfrm>
            <a:off x="206162" y="3800905"/>
            <a:ext cx="32893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900" dirty="0" smtClean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Parish Council meetings </a:t>
            </a:r>
            <a:r>
              <a:rPr lang="en-GB" sz="900" i="1" dirty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average rank </a:t>
            </a:r>
            <a:r>
              <a:rPr lang="en-GB" sz="900" i="1" dirty="0" smtClean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2.2</a:t>
            </a:r>
            <a:endParaRPr lang="en-GB" sz="900" i="1" dirty="0">
              <a:solidFill>
                <a:schemeClr val="tx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sz="900" dirty="0">
              <a:solidFill>
                <a:schemeClr val="tx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5" name="TextBox 104"/>
          <p:cNvSpPr txBox="1"/>
          <p:nvPr/>
        </p:nvSpPr>
        <p:spPr>
          <a:xfrm>
            <a:off x="6428364" y="2107268"/>
            <a:ext cx="405899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3%</a:t>
            </a:r>
            <a:endParaRPr lang="en-GB" sz="1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6" name="TextBox 105"/>
          <p:cNvSpPr txBox="1"/>
          <p:nvPr/>
        </p:nvSpPr>
        <p:spPr>
          <a:xfrm>
            <a:off x="579143" y="2574032"/>
            <a:ext cx="405899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16%</a:t>
            </a:r>
            <a:endParaRPr lang="en-GB" sz="1400" dirty="0">
              <a:solidFill>
                <a:schemeClr val="accent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9" name="TextBox 108"/>
          <p:cNvSpPr txBox="1"/>
          <p:nvPr/>
        </p:nvSpPr>
        <p:spPr>
          <a:xfrm>
            <a:off x="5917753" y="2574032"/>
            <a:ext cx="405899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16%</a:t>
            </a:r>
            <a:endParaRPr lang="en-GB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0" name="TextBox 109"/>
          <p:cNvSpPr txBox="1"/>
          <p:nvPr/>
        </p:nvSpPr>
        <p:spPr>
          <a:xfrm>
            <a:off x="1114666" y="3054299"/>
            <a:ext cx="405899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30%</a:t>
            </a:r>
            <a:endParaRPr lang="en-GB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1" name="TextBox 110"/>
          <p:cNvSpPr txBox="1"/>
          <p:nvPr/>
        </p:nvSpPr>
        <p:spPr>
          <a:xfrm>
            <a:off x="3110608" y="3054299"/>
            <a:ext cx="405899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34%</a:t>
            </a:r>
            <a:endParaRPr lang="en-GB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2" name="TextBox 111"/>
          <p:cNvSpPr txBox="1"/>
          <p:nvPr/>
        </p:nvSpPr>
        <p:spPr>
          <a:xfrm>
            <a:off x="4892598" y="3054299"/>
            <a:ext cx="405899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18%</a:t>
            </a:r>
            <a:endParaRPr lang="en-GB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4" name="TextBox 113"/>
          <p:cNvSpPr txBox="1"/>
          <p:nvPr/>
        </p:nvSpPr>
        <p:spPr>
          <a:xfrm>
            <a:off x="295572" y="3100595"/>
            <a:ext cx="405899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800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2%</a:t>
            </a:r>
            <a:endParaRPr lang="en-GB" sz="800" dirty="0">
              <a:solidFill>
                <a:schemeClr val="accent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5" name="TextBox 114"/>
          <p:cNvSpPr txBox="1"/>
          <p:nvPr/>
        </p:nvSpPr>
        <p:spPr>
          <a:xfrm>
            <a:off x="5917753" y="3054299"/>
            <a:ext cx="405899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16%</a:t>
            </a:r>
            <a:endParaRPr lang="en-GB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6" name="TextBox 115"/>
          <p:cNvSpPr txBox="1"/>
          <p:nvPr/>
        </p:nvSpPr>
        <p:spPr>
          <a:xfrm>
            <a:off x="628535" y="3534566"/>
            <a:ext cx="405899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12%</a:t>
            </a:r>
            <a:endParaRPr lang="en-GB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8" name="TextBox 117"/>
          <p:cNvSpPr txBox="1"/>
          <p:nvPr/>
        </p:nvSpPr>
        <p:spPr>
          <a:xfrm>
            <a:off x="2028382" y="3534566"/>
            <a:ext cx="405899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38%</a:t>
            </a:r>
            <a:endParaRPr lang="en-GB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9" name="TextBox 118"/>
          <p:cNvSpPr txBox="1"/>
          <p:nvPr/>
        </p:nvSpPr>
        <p:spPr>
          <a:xfrm>
            <a:off x="4522213" y="3534566"/>
            <a:ext cx="405899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36%</a:t>
            </a:r>
            <a:endParaRPr lang="en-GB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0" name="TextBox 119"/>
          <p:cNvSpPr txBox="1"/>
          <p:nvPr/>
        </p:nvSpPr>
        <p:spPr>
          <a:xfrm>
            <a:off x="283998" y="3580862"/>
            <a:ext cx="405899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800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GB" sz="800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%</a:t>
            </a:r>
            <a:endParaRPr lang="en-GB" sz="800" dirty="0">
              <a:solidFill>
                <a:schemeClr val="accent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1" name="TextBox 120"/>
          <p:cNvSpPr txBox="1"/>
          <p:nvPr/>
        </p:nvSpPr>
        <p:spPr>
          <a:xfrm>
            <a:off x="5854096" y="3534566"/>
            <a:ext cx="405899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13%</a:t>
            </a:r>
            <a:endParaRPr lang="en-GB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2" name="TextBox 121"/>
          <p:cNvSpPr txBox="1"/>
          <p:nvPr/>
        </p:nvSpPr>
        <p:spPr>
          <a:xfrm>
            <a:off x="888965" y="4014833"/>
            <a:ext cx="405899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15%</a:t>
            </a:r>
            <a:endParaRPr lang="en-GB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3" name="TextBox 122"/>
          <p:cNvSpPr txBox="1"/>
          <p:nvPr/>
        </p:nvSpPr>
        <p:spPr>
          <a:xfrm>
            <a:off x="2005250" y="4014833"/>
            <a:ext cx="405899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18%</a:t>
            </a:r>
            <a:endParaRPr lang="en-GB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4" name="TextBox 133"/>
          <p:cNvSpPr txBox="1"/>
          <p:nvPr/>
        </p:nvSpPr>
        <p:spPr>
          <a:xfrm>
            <a:off x="3277947" y="4014833"/>
            <a:ext cx="405899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23%</a:t>
            </a:r>
            <a:endParaRPr lang="en-GB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" name="TextBox 134"/>
          <p:cNvSpPr txBox="1"/>
          <p:nvPr/>
        </p:nvSpPr>
        <p:spPr>
          <a:xfrm>
            <a:off x="284001" y="4014833"/>
            <a:ext cx="405899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6%</a:t>
            </a:r>
            <a:endParaRPr lang="en-GB" sz="1400" dirty="0">
              <a:solidFill>
                <a:schemeClr val="accent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6" name="TextBox 135"/>
          <p:cNvSpPr txBox="1"/>
          <p:nvPr/>
        </p:nvSpPr>
        <p:spPr>
          <a:xfrm>
            <a:off x="5205924" y="4014833"/>
            <a:ext cx="405899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39%</a:t>
            </a:r>
            <a:endParaRPr lang="en-GB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7" name="TextBox 136"/>
          <p:cNvSpPr txBox="1"/>
          <p:nvPr/>
        </p:nvSpPr>
        <p:spPr>
          <a:xfrm>
            <a:off x="2058868" y="4452598"/>
            <a:ext cx="75115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" dirty="0" smtClean="0">
                <a:solidFill>
                  <a:schemeClr val="tx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Rank order</a:t>
            </a:r>
            <a:endParaRPr lang="en-GB" sz="800" i="1" dirty="0">
              <a:solidFill>
                <a:schemeClr val="tx1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455527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-1" y="645648"/>
            <a:ext cx="6854925" cy="12858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Oval 11"/>
          <p:cNvSpPr>
            <a:spLocks noChangeAspect="1"/>
          </p:cNvSpPr>
          <p:nvPr/>
        </p:nvSpPr>
        <p:spPr>
          <a:xfrm>
            <a:off x="389452" y="195327"/>
            <a:ext cx="1908000" cy="1908000"/>
          </a:xfrm>
          <a:prstGeom prst="ellipse">
            <a:avLst/>
          </a:prstGeom>
          <a:solidFill>
            <a:schemeClr val="bg1"/>
          </a:solidFill>
          <a:ln w="25400">
            <a:noFill/>
          </a:ln>
          <a:effectLst>
            <a:outerShdw blurRad="292100" dist="127000" dir="2700000" algn="tl" rotWithShape="0">
              <a:prstClr val="black">
                <a:alpha val="6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sz="3600" b="1" dirty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158</a:t>
            </a:r>
            <a:r>
              <a:rPr lang="en-GB" sz="2800" dirty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dirty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surveys completed</a:t>
            </a:r>
          </a:p>
        </p:txBody>
      </p:sp>
      <p:graphicFrame>
        <p:nvGraphicFramePr>
          <p:cNvPr id="15" name="Chart 14"/>
          <p:cNvGraphicFramePr/>
          <p:nvPr>
            <p:extLst>
              <p:ext uri="{D42A27DB-BD31-4B8C-83A1-F6EECF244321}">
                <p14:modId xmlns:p14="http://schemas.microsoft.com/office/powerpoint/2010/main" val="1118635119"/>
              </p:ext>
            </p:extLst>
          </p:nvPr>
        </p:nvGraphicFramePr>
        <p:xfrm>
          <a:off x="2177420" y="-73775"/>
          <a:ext cx="2569269" cy="25481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6" name="Content Placeholder 2"/>
          <p:cNvSpPr txBox="1">
            <a:spLocks/>
          </p:cNvSpPr>
          <p:nvPr/>
        </p:nvSpPr>
        <p:spPr>
          <a:xfrm>
            <a:off x="2436020" y="1154091"/>
            <a:ext cx="776927" cy="2491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342900" rtl="0" eaLnBrk="1" latinLnBrk="0" hangingPunct="1">
              <a:spcBef>
                <a:spcPct val="20000"/>
              </a:spcBef>
              <a:buFont typeface="Arial"/>
              <a:buNone/>
              <a:defRPr sz="1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Font typeface="Arial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 smtClean="0">
                <a:solidFill>
                  <a:schemeClr val="tx1">
                    <a:lumMod val="75000"/>
                  </a:schemeClr>
                </a:solidFill>
              </a:rPr>
              <a:t>Female</a:t>
            </a:r>
            <a:endParaRPr lang="en-GB" dirty="0">
              <a:solidFill>
                <a:schemeClr val="tx1">
                  <a:lumMod val="75000"/>
                </a:schemeClr>
              </a:solidFill>
            </a:endParaRPr>
          </a:p>
        </p:txBody>
      </p:sp>
      <p:sp>
        <p:nvSpPr>
          <p:cNvPr id="17" name="Content Placeholder 2"/>
          <p:cNvSpPr txBox="1">
            <a:spLocks/>
          </p:cNvSpPr>
          <p:nvPr/>
        </p:nvSpPr>
        <p:spPr>
          <a:xfrm>
            <a:off x="3934535" y="1142566"/>
            <a:ext cx="776927" cy="2491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342900" rtl="0" eaLnBrk="1" latinLnBrk="0" hangingPunct="1">
              <a:spcBef>
                <a:spcPct val="20000"/>
              </a:spcBef>
              <a:buFont typeface="Arial"/>
              <a:buNone/>
              <a:defRPr sz="1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Font typeface="Arial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 smtClean="0">
                <a:solidFill>
                  <a:schemeClr val="tx1">
                    <a:lumMod val="75000"/>
                  </a:schemeClr>
                </a:solidFill>
              </a:rPr>
              <a:t>Male</a:t>
            </a:r>
            <a:endParaRPr lang="en-GB" dirty="0">
              <a:solidFill>
                <a:schemeClr val="tx1">
                  <a:lumMod val="75000"/>
                </a:schemeClr>
              </a:solidFill>
            </a:endParaRPr>
          </a:p>
        </p:txBody>
      </p:sp>
      <p:sp>
        <p:nvSpPr>
          <p:cNvPr id="18" name="Content Placeholder 2"/>
          <p:cNvSpPr txBox="1">
            <a:spLocks/>
          </p:cNvSpPr>
          <p:nvPr/>
        </p:nvSpPr>
        <p:spPr>
          <a:xfrm>
            <a:off x="-3075" y="4945117"/>
            <a:ext cx="6861075" cy="2491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342900" rtl="0" eaLnBrk="1" latinLnBrk="0" hangingPunct="1">
              <a:spcBef>
                <a:spcPct val="20000"/>
              </a:spcBef>
              <a:buFont typeface="Arial"/>
              <a:buNone/>
              <a:defRPr sz="1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Font typeface="Arial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600" i="1" dirty="0" smtClean="0">
                <a:solidFill>
                  <a:schemeClr val="tx1">
                    <a:lumMod val="60000"/>
                    <a:lumOff val="40000"/>
                  </a:schemeClr>
                </a:solidFill>
              </a:rPr>
              <a:t>Charts - Q19: Answered: 146  Skipped: 12 | Q20: </a:t>
            </a:r>
            <a:r>
              <a:rPr lang="en-GB" sz="600" i="1" dirty="0">
                <a:solidFill>
                  <a:schemeClr val="tx1">
                    <a:lumMod val="60000"/>
                    <a:lumOff val="40000"/>
                  </a:schemeClr>
                </a:solidFill>
              </a:rPr>
              <a:t>Answered: </a:t>
            </a:r>
            <a:r>
              <a:rPr lang="en-GB" sz="600" i="1" dirty="0" smtClean="0">
                <a:solidFill>
                  <a:schemeClr val="tx1">
                    <a:lumMod val="60000"/>
                    <a:lumOff val="40000"/>
                  </a:schemeClr>
                </a:solidFill>
              </a:rPr>
              <a:t>134  </a:t>
            </a:r>
            <a:r>
              <a:rPr lang="en-GB" sz="600" i="1" dirty="0">
                <a:solidFill>
                  <a:schemeClr val="tx1">
                    <a:lumMod val="60000"/>
                    <a:lumOff val="40000"/>
                  </a:schemeClr>
                </a:solidFill>
              </a:rPr>
              <a:t>Skipped: </a:t>
            </a:r>
            <a:r>
              <a:rPr lang="en-GB" sz="600" i="1" dirty="0" smtClean="0">
                <a:solidFill>
                  <a:schemeClr val="tx1">
                    <a:lumMod val="60000"/>
                    <a:lumOff val="40000"/>
                  </a:schemeClr>
                </a:solidFill>
              </a:rPr>
              <a:t>24 | Q21 Answered 142  Skipped 16 | Q22 </a:t>
            </a:r>
            <a:r>
              <a:rPr lang="en-GB" sz="600" i="1" dirty="0">
                <a:solidFill>
                  <a:schemeClr val="tx1">
                    <a:lumMod val="60000"/>
                    <a:lumOff val="40000"/>
                  </a:schemeClr>
                </a:solidFill>
              </a:rPr>
              <a:t>Answered </a:t>
            </a:r>
            <a:r>
              <a:rPr lang="en-GB" sz="600" i="1" dirty="0" smtClean="0">
                <a:solidFill>
                  <a:schemeClr val="tx1">
                    <a:lumMod val="60000"/>
                    <a:lumOff val="40000"/>
                  </a:schemeClr>
                </a:solidFill>
              </a:rPr>
              <a:t>143  </a:t>
            </a:r>
            <a:r>
              <a:rPr lang="en-GB" sz="600" i="1" dirty="0">
                <a:solidFill>
                  <a:schemeClr val="tx1">
                    <a:lumMod val="60000"/>
                    <a:lumOff val="40000"/>
                  </a:schemeClr>
                </a:solidFill>
              </a:rPr>
              <a:t>Skipped </a:t>
            </a:r>
            <a:r>
              <a:rPr lang="en-GB" sz="600" i="1" dirty="0" smtClean="0">
                <a:solidFill>
                  <a:schemeClr val="tx1">
                    <a:lumMod val="60000"/>
                    <a:lumOff val="40000"/>
                  </a:schemeClr>
                </a:solidFill>
              </a:rPr>
              <a:t>15  </a:t>
            </a:r>
            <a:endParaRPr lang="en-GB" sz="600" i="1" dirty="0">
              <a:solidFill>
                <a:schemeClr val="tx1">
                  <a:lumMod val="60000"/>
                  <a:lumOff val="40000"/>
                </a:schemeClr>
              </a:solidFill>
            </a:endParaRPr>
          </a:p>
        </p:txBody>
      </p:sp>
      <p:graphicFrame>
        <p:nvGraphicFramePr>
          <p:cNvPr id="19" name="Chart 18"/>
          <p:cNvGraphicFramePr/>
          <p:nvPr>
            <p:extLst>
              <p:ext uri="{D42A27DB-BD31-4B8C-83A1-F6EECF244321}">
                <p14:modId xmlns:p14="http://schemas.microsoft.com/office/powerpoint/2010/main" val="3361149490"/>
              </p:ext>
            </p:extLst>
          </p:nvPr>
        </p:nvGraphicFramePr>
        <p:xfrm>
          <a:off x="4274296" y="-61737"/>
          <a:ext cx="2569269" cy="25481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1" name="Content Placeholder 2"/>
          <p:cNvSpPr txBox="1">
            <a:spLocks/>
          </p:cNvSpPr>
          <p:nvPr/>
        </p:nvSpPr>
        <p:spPr>
          <a:xfrm>
            <a:off x="4526875" y="1151739"/>
            <a:ext cx="819734" cy="2491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342900" rtl="0" eaLnBrk="1" latinLnBrk="0" hangingPunct="1">
              <a:spcBef>
                <a:spcPct val="20000"/>
              </a:spcBef>
              <a:buFont typeface="Arial"/>
              <a:buNone/>
              <a:defRPr sz="1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Font typeface="Arial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</a:pPr>
            <a:r>
              <a:rPr lang="en-GB" dirty="0" smtClean="0">
                <a:solidFill>
                  <a:schemeClr val="bg1"/>
                </a:solidFill>
              </a:rPr>
              <a:t>&gt;20 </a:t>
            </a:r>
            <a:r>
              <a:rPr lang="en-GB" dirty="0" err="1" smtClean="0">
                <a:solidFill>
                  <a:schemeClr val="bg1"/>
                </a:solidFill>
              </a:rPr>
              <a:t>yrs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22" name="Content Placeholder 2"/>
          <p:cNvSpPr txBox="1">
            <a:spLocks/>
          </p:cNvSpPr>
          <p:nvPr/>
        </p:nvSpPr>
        <p:spPr>
          <a:xfrm>
            <a:off x="5484440" y="1721437"/>
            <a:ext cx="931026" cy="2491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342900" rtl="0" eaLnBrk="1" latinLnBrk="0" hangingPunct="1">
              <a:spcBef>
                <a:spcPct val="20000"/>
              </a:spcBef>
              <a:buFont typeface="Arial"/>
              <a:buNone/>
              <a:defRPr sz="1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Font typeface="Arial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</a:pPr>
            <a:r>
              <a:rPr lang="en-GB" dirty="0" smtClean="0">
                <a:solidFill>
                  <a:schemeClr val="bg1"/>
                </a:solidFill>
              </a:rPr>
              <a:t>11-20 </a:t>
            </a:r>
            <a:r>
              <a:rPr lang="en-GB" dirty="0" err="1" smtClean="0">
                <a:solidFill>
                  <a:schemeClr val="bg1"/>
                </a:solidFill>
              </a:rPr>
              <a:t>yrs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23" name="Content Placeholder 2"/>
          <p:cNvSpPr txBox="1">
            <a:spLocks/>
          </p:cNvSpPr>
          <p:nvPr/>
        </p:nvSpPr>
        <p:spPr>
          <a:xfrm>
            <a:off x="5732210" y="588185"/>
            <a:ext cx="819734" cy="2491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342900" rtl="0" eaLnBrk="1" latinLnBrk="0" hangingPunct="1">
              <a:spcBef>
                <a:spcPct val="20000"/>
              </a:spcBef>
              <a:buFont typeface="Arial"/>
              <a:buNone/>
              <a:defRPr sz="1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Font typeface="Arial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</a:pPr>
            <a:r>
              <a:rPr lang="en-GB" dirty="0" smtClean="0">
                <a:solidFill>
                  <a:schemeClr val="tx1">
                    <a:lumMod val="75000"/>
                  </a:schemeClr>
                </a:solidFill>
              </a:rPr>
              <a:t>0-5 </a:t>
            </a:r>
            <a:r>
              <a:rPr lang="en-GB" dirty="0" err="1" smtClean="0">
                <a:solidFill>
                  <a:schemeClr val="tx1">
                    <a:lumMod val="75000"/>
                  </a:schemeClr>
                </a:solidFill>
              </a:rPr>
              <a:t>yrs</a:t>
            </a:r>
            <a:endParaRPr lang="en-GB" dirty="0">
              <a:solidFill>
                <a:schemeClr val="tx1">
                  <a:lumMod val="75000"/>
                </a:schemeClr>
              </a:solidFill>
            </a:endParaRPr>
          </a:p>
        </p:txBody>
      </p:sp>
      <p:sp>
        <p:nvSpPr>
          <p:cNvPr id="24" name="Content Placeholder 2"/>
          <p:cNvSpPr txBox="1">
            <a:spLocks/>
          </p:cNvSpPr>
          <p:nvPr/>
        </p:nvSpPr>
        <p:spPr>
          <a:xfrm>
            <a:off x="5986243" y="1212797"/>
            <a:ext cx="819734" cy="2491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342900" rtl="0" eaLnBrk="1" latinLnBrk="0" hangingPunct="1">
              <a:spcBef>
                <a:spcPct val="20000"/>
              </a:spcBef>
              <a:buFont typeface="Arial"/>
              <a:buNone/>
              <a:defRPr sz="1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Font typeface="Arial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</a:pPr>
            <a:r>
              <a:rPr lang="en-GB" sz="900" dirty="0" smtClean="0">
                <a:solidFill>
                  <a:schemeClr val="tx1">
                    <a:lumMod val="75000"/>
                  </a:schemeClr>
                </a:solidFill>
              </a:rPr>
              <a:t>6-10 </a:t>
            </a:r>
            <a:r>
              <a:rPr lang="en-GB" sz="900" dirty="0" err="1" smtClean="0">
                <a:solidFill>
                  <a:schemeClr val="tx1">
                    <a:lumMod val="75000"/>
                  </a:schemeClr>
                </a:solidFill>
              </a:rPr>
              <a:t>yrs</a:t>
            </a:r>
            <a:endParaRPr lang="en-GB" sz="900" dirty="0">
              <a:solidFill>
                <a:schemeClr val="tx1">
                  <a:lumMod val="75000"/>
                </a:schemeClr>
              </a:solidFill>
            </a:endParaRPr>
          </a:p>
        </p:txBody>
      </p:sp>
      <p:sp>
        <p:nvSpPr>
          <p:cNvPr id="32" name="Oval 31"/>
          <p:cNvSpPr>
            <a:spLocks noChangeAspect="1"/>
          </p:cNvSpPr>
          <p:nvPr/>
        </p:nvSpPr>
        <p:spPr>
          <a:xfrm>
            <a:off x="5134171" y="781767"/>
            <a:ext cx="850972" cy="850972"/>
          </a:xfrm>
          <a:prstGeom prst="ellipse">
            <a:avLst/>
          </a:prstGeom>
          <a:solidFill>
            <a:schemeClr val="bg1"/>
          </a:solidFill>
          <a:ln w="50800">
            <a:noFill/>
          </a:ln>
          <a:effectLst>
            <a:outerShdw blurRad="292100" dist="127000" dir="2700000" algn="tl" rotWithShape="0">
              <a:prstClr val="black">
                <a:alpha val="6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ts val="1200"/>
              </a:lnSpc>
            </a:pPr>
            <a:r>
              <a:rPr lang="en-GB" sz="1200" b="1" dirty="0" smtClean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You’ve lived in Keevil for…</a:t>
            </a:r>
            <a:endParaRPr lang="en-GB" sz="1200" dirty="0">
              <a:solidFill>
                <a:schemeClr val="tx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Oval 32"/>
          <p:cNvSpPr>
            <a:spLocks noChangeAspect="1"/>
          </p:cNvSpPr>
          <p:nvPr/>
        </p:nvSpPr>
        <p:spPr>
          <a:xfrm>
            <a:off x="3038395" y="777011"/>
            <a:ext cx="850972" cy="850972"/>
          </a:xfrm>
          <a:prstGeom prst="ellipse">
            <a:avLst/>
          </a:prstGeom>
          <a:solidFill>
            <a:schemeClr val="bg1"/>
          </a:solidFill>
          <a:ln w="50800">
            <a:noFill/>
          </a:ln>
          <a:effectLst>
            <a:outerShdw blurRad="292100" dist="127000" dir="2700000" algn="tl" rotWithShape="0">
              <a:prstClr val="black">
                <a:alpha val="6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sz="1200" b="1" dirty="0" smtClean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 are:</a:t>
            </a:r>
            <a:endParaRPr lang="en-GB" sz="1200" dirty="0">
              <a:solidFill>
                <a:schemeClr val="tx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4" name="Picture 33" descr="chart2039367120.png"/>
          <p:cNvPicPr>
            <a:picLocks noChangeAspect="1"/>
          </p:cNvPicPr>
          <p:nvPr/>
        </p:nvPicPr>
        <p:blipFill rotWithShape="1">
          <a:blip r:embed="rId4"/>
          <a:srcRect l="15561" t="80963" r="38601" b="11406"/>
          <a:stretch/>
        </p:blipFill>
        <p:spPr>
          <a:xfrm>
            <a:off x="1823799" y="3055589"/>
            <a:ext cx="1852443" cy="129785"/>
          </a:xfrm>
          <a:prstGeom prst="rect">
            <a:avLst/>
          </a:prstGeom>
        </p:spPr>
      </p:pic>
      <p:pic>
        <p:nvPicPr>
          <p:cNvPr id="36" name="Picture 35" descr="chart2039367120.png"/>
          <p:cNvPicPr>
            <a:picLocks noChangeAspect="1"/>
          </p:cNvPicPr>
          <p:nvPr/>
        </p:nvPicPr>
        <p:blipFill rotWithShape="1">
          <a:blip r:embed="rId4"/>
          <a:srcRect l="15561" t="20687" b="56995"/>
          <a:stretch/>
        </p:blipFill>
        <p:spPr>
          <a:xfrm>
            <a:off x="1318944" y="2643601"/>
            <a:ext cx="5125147" cy="379615"/>
          </a:xfrm>
          <a:prstGeom prst="rect">
            <a:avLst/>
          </a:prstGeom>
        </p:spPr>
      </p:pic>
      <p:sp>
        <p:nvSpPr>
          <p:cNvPr id="37" name="Content Placeholder 2"/>
          <p:cNvSpPr txBox="1">
            <a:spLocks/>
          </p:cNvSpPr>
          <p:nvPr/>
        </p:nvSpPr>
        <p:spPr>
          <a:xfrm>
            <a:off x="1161535" y="2448146"/>
            <a:ext cx="473805" cy="2491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342900" rtl="0" eaLnBrk="1" latinLnBrk="0" hangingPunct="1">
              <a:spcBef>
                <a:spcPct val="20000"/>
              </a:spcBef>
              <a:buFont typeface="Arial"/>
              <a:buNone/>
              <a:defRPr sz="1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Font typeface="Arial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900" dirty="0" smtClean="0">
                <a:solidFill>
                  <a:schemeClr val="tx1">
                    <a:lumMod val="75000"/>
                  </a:schemeClr>
                </a:solidFill>
              </a:rPr>
              <a:t>2%</a:t>
            </a:r>
            <a:endParaRPr lang="en-GB" sz="900" dirty="0">
              <a:solidFill>
                <a:schemeClr val="tx1">
                  <a:lumMod val="75000"/>
                </a:schemeClr>
              </a:solidFill>
            </a:endParaRPr>
          </a:p>
        </p:txBody>
      </p:sp>
      <p:sp>
        <p:nvSpPr>
          <p:cNvPr id="38" name="Content Placeholder 2"/>
          <p:cNvSpPr txBox="1">
            <a:spLocks/>
          </p:cNvSpPr>
          <p:nvPr/>
        </p:nvSpPr>
        <p:spPr>
          <a:xfrm>
            <a:off x="1304036" y="2351284"/>
            <a:ext cx="473805" cy="2491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342900" rtl="0" eaLnBrk="1" latinLnBrk="0" hangingPunct="1">
              <a:spcBef>
                <a:spcPct val="20000"/>
              </a:spcBef>
              <a:buFont typeface="Arial"/>
              <a:buNone/>
              <a:defRPr sz="1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Font typeface="Arial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900" dirty="0" smtClean="0">
                <a:solidFill>
                  <a:schemeClr val="tx1">
                    <a:lumMod val="75000"/>
                  </a:schemeClr>
                </a:solidFill>
              </a:rPr>
              <a:t>1%</a:t>
            </a:r>
            <a:endParaRPr lang="en-GB" sz="900" dirty="0">
              <a:solidFill>
                <a:schemeClr val="tx1">
                  <a:lumMod val="75000"/>
                </a:schemeClr>
              </a:solidFill>
            </a:endParaRPr>
          </a:p>
        </p:txBody>
      </p:sp>
      <p:sp>
        <p:nvSpPr>
          <p:cNvPr id="39" name="Content Placeholder 2"/>
          <p:cNvSpPr txBox="1">
            <a:spLocks/>
          </p:cNvSpPr>
          <p:nvPr/>
        </p:nvSpPr>
        <p:spPr>
          <a:xfrm>
            <a:off x="1459069" y="2448143"/>
            <a:ext cx="473805" cy="2491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342900" rtl="0" eaLnBrk="1" latinLnBrk="0" hangingPunct="1">
              <a:spcBef>
                <a:spcPct val="20000"/>
              </a:spcBef>
              <a:buFont typeface="Arial"/>
              <a:buNone/>
              <a:defRPr sz="1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Font typeface="Arial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900" dirty="0" smtClean="0">
                <a:solidFill>
                  <a:schemeClr val="tx1">
                    <a:lumMod val="75000"/>
                  </a:schemeClr>
                </a:solidFill>
              </a:rPr>
              <a:t>2%</a:t>
            </a:r>
            <a:endParaRPr lang="en-GB" sz="900" dirty="0">
              <a:solidFill>
                <a:schemeClr val="tx1">
                  <a:lumMod val="75000"/>
                </a:schemeClr>
              </a:solidFill>
            </a:endParaRPr>
          </a:p>
        </p:txBody>
      </p:sp>
      <p:sp>
        <p:nvSpPr>
          <p:cNvPr id="40" name="Content Placeholder 2"/>
          <p:cNvSpPr txBox="1">
            <a:spLocks/>
          </p:cNvSpPr>
          <p:nvPr/>
        </p:nvSpPr>
        <p:spPr>
          <a:xfrm>
            <a:off x="1583833" y="2716039"/>
            <a:ext cx="473805" cy="2491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342900" rtl="0" eaLnBrk="1" latinLnBrk="0" hangingPunct="1">
              <a:spcBef>
                <a:spcPct val="20000"/>
              </a:spcBef>
              <a:buFont typeface="Arial"/>
              <a:buNone/>
              <a:defRPr sz="1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Font typeface="Arial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 smtClean="0">
                <a:solidFill>
                  <a:schemeClr val="tx1">
                    <a:lumMod val="75000"/>
                  </a:schemeClr>
                </a:solidFill>
              </a:rPr>
              <a:t>6%</a:t>
            </a:r>
            <a:endParaRPr lang="en-GB" dirty="0">
              <a:solidFill>
                <a:schemeClr val="tx1">
                  <a:lumMod val="75000"/>
                </a:schemeClr>
              </a:solidFill>
            </a:endParaRPr>
          </a:p>
        </p:txBody>
      </p:sp>
      <p:sp>
        <p:nvSpPr>
          <p:cNvPr id="41" name="Content Placeholder 2"/>
          <p:cNvSpPr txBox="1">
            <a:spLocks/>
          </p:cNvSpPr>
          <p:nvPr/>
        </p:nvSpPr>
        <p:spPr>
          <a:xfrm>
            <a:off x="2005224" y="2716039"/>
            <a:ext cx="473805" cy="2491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342900" rtl="0" eaLnBrk="1" latinLnBrk="0" hangingPunct="1">
              <a:spcBef>
                <a:spcPct val="20000"/>
              </a:spcBef>
              <a:buFont typeface="Arial"/>
              <a:buNone/>
              <a:defRPr sz="1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Font typeface="Arial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 smtClean="0">
                <a:solidFill>
                  <a:schemeClr val="bg1"/>
                </a:solidFill>
              </a:rPr>
              <a:t>13%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42" name="Content Placeholder 2"/>
          <p:cNvSpPr txBox="1">
            <a:spLocks/>
          </p:cNvSpPr>
          <p:nvPr/>
        </p:nvSpPr>
        <p:spPr>
          <a:xfrm>
            <a:off x="2911261" y="2716039"/>
            <a:ext cx="473805" cy="2491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342900" rtl="0" eaLnBrk="1" latinLnBrk="0" hangingPunct="1">
              <a:spcBef>
                <a:spcPct val="20000"/>
              </a:spcBef>
              <a:buFont typeface="Arial"/>
              <a:buNone/>
              <a:defRPr sz="1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Font typeface="Arial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 smtClean="0">
                <a:solidFill>
                  <a:schemeClr val="bg1"/>
                </a:solidFill>
              </a:rPr>
              <a:t>22%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43" name="Content Placeholder 2"/>
          <p:cNvSpPr txBox="1">
            <a:spLocks/>
          </p:cNvSpPr>
          <p:nvPr/>
        </p:nvSpPr>
        <p:spPr>
          <a:xfrm>
            <a:off x="4331933" y="2716039"/>
            <a:ext cx="473805" cy="2491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342900" rtl="0" eaLnBrk="1" latinLnBrk="0" hangingPunct="1">
              <a:spcBef>
                <a:spcPct val="20000"/>
              </a:spcBef>
              <a:buFont typeface="Arial"/>
              <a:buNone/>
              <a:defRPr sz="1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Font typeface="Arial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 smtClean="0">
                <a:solidFill>
                  <a:schemeClr val="bg1"/>
                </a:solidFill>
              </a:rPr>
              <a:t>34%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44" name="Content Placeholder 2"/>
          <p:cNvSpPr txBox="1">
            <a:spLocks/>
          </p:cNvSpPr>
          <p:nvPr/>
        </p:nvSpPr>
        <p:spPr>
          <a:xfrm>
            <a:off x="5560420" y="2716039"/>
            <a:ext cx="473805" cy="2491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342900" rtl="0" eaLnBrk="1" latinLnBrk="0" hangingPunct="1">
              <a:spcBef>
                <a:spcPct val="20000"/>
              </a:spcBef>
              <a:buFont typeface="Arial"/>
              <a:buNone/>
              <a:defRPr sz="1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Font typeface="Arial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 smtClean="0">
                <a:solidFill>
                  <a:schemeClr val="bg1"/>
                </a:solidFill>
              </a:rPr>
              <a:t>15%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45" name="Content Placeholder 2"/>
          <p:cNvSpPr txBox="1">
            <a:spLocks/>
          </p:cNvSpPr>
          <p:nvPr/>
        </p:nvSpPr>
        <p:spPr>
          <a:xfrm>
            <a:off x="6147448" y="2716039"/>
            <a:ext cx="423966" cy="2491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342900" rtl="0" eaLnBrk="1" latinLnBrk="0" hangingPunct="1">
              <a:spcBef>
                <a:spcPct val="20000"/>
              </a:spcBef>
              <a:buFont typeface="Arial"/>
              <a:buNone/>
              <a:defRPr sz="1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Font typeface="Arial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 smtClean="0">
                <a:solidFill>
                  <a:schemeClr val="bg1"/>
                </a:solidFill>
              </a:rPr>
              <a:t>4%</a:t>
            </a:r>
            <a:endParaRPr lang="en-GB" dirty="0">
              <a:solidFill>
                <a:schemeClr val="bg1"/>
              </a:solidFill>
            </a:endParaRPr>
          </a:p>
        </p:txBody>
      </p:sp>
      <p:cxnSp>
        <p:nvCxnSpPr>
          <p:cNvPr id="47" name="Straight Connector 46"/>
          <p:cNvCxnSpPr/>
          <p:nvPr/>
        </p:nvCxnSpPr>
        <p:spPr>
          <a:xfrm>
            <a:off x="1476009" y="2533151"/>
            <a:ext cx="0" cy="180000"/>
          </a:xfrm>
          <a:prstGeom prst="line">
            <a:avLst/>
          </a:prstGeom>
          <a:ln w="12700">
            <a:solidFill>
              <a:schemeClr val="tx1">
                <a:lumMod val="60000"/>
                <a:lumOff val="40000"/>
              </a:schemeClr>
            </a:solidFill>
            <a:tailEnd type="oval" w="sm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>
            <a:off x="1572991" y="2630128"/>
            <a:ext cx="0" cy="180000"/>
          </a:xfrm>
          <a:prstGeom prst="line">
            <a:avLst/>
          </a:prstGeom>
          <a:ln w="12700">
            <a:solidFill>
              <a:schemeClr val="tx1">
                <a:lumMod val="60000"/>
                <a:lumOff val="40000"/>
              </a:schemeClr>
            </a:solidFill>
            <a:tailEnd type="oval" w="sm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>
            <a:off x="1398410" y="2627356"/>
            <a:ext cx="0" cy="180000"/>
          </a:xfrm>
          <a:prstGeom prst="line">
            <a:avLst/>
          </a:prstGeom>
          <a:ln w="12700">
            <a:solidFill>
              <a:schemeClr val="tx1">
                <a:lumMod val="60000"/>
                <a:lumOff val="40000"/>
              </a:schemeClr>
            </a:solidFill>
            <a:tailEnd type="oval" w="sm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51" name="Picture 50" descr="chart2039367120.png"/>
          <p:cNvPicPr>
            <a:picLocks noChangeAspect="1"/>
          </p:cNvPicPr>
          <p:nvPr/>
        </p:nvPicPr>
        <p:blipFill rotWithShape="1">
          <a:blip r:embed="rId4"/>
          <a:srcRect l="15561" t="88396" r="61716" b="3133"/>
          <a:stretch/>
        </p:blipFill>
        <p:spPr>
          <a:xfrm>
            <a:off x="5191809" y="3048437"/>
            <a:ext cx="918313" cy="144088"/>
          </a:xfrm>
          <a:prstGeom prst="rect">
            <a:avLst/>
          </a:prstGeom>
        </p:spPr>
      </p:pic>
      <p:pic>
        <p:nvPicPr>
          <p:cNvPr id="52" name="Picture 51" descr="chart2039367120.png"/>
          <p:cNvPicPr>
            <a:picLocks noChangeAspect="1"/>
          </p:cNvPicPr>
          <p:nvPr/>
        </p:nvPicPr>
        <p:blipFill rotWithShape="1">
          <a:blip r:embed="rId4"/>
          <a:srcRect l="88190" t="80241" r="1" b="11288"/>
          <a:stretch/>
        </p:blipFill>
        <p:spPr>
          <a:xfrm>
            <a:off x="4660728" y="3048437"/>
            <a:ext cx="477242" cy="144088"/>
          </a:xfrm>
          <a:prstGeom prst="rect">
            <a:avLst/>
          </a:prstGeom>
        </p:spPr>
      </p:pic>
      <p:pic>
        <p:nvPicPr>
          <p:cNvPr id="53" name="Picture 52" descr="chart2039367120.png"/>
          <p:cNvPicPr>
            <a:picLocks noChangeAspect="1"/>
          </p:cNvPicPr>
          <p:nvPr/>
        </p:nvPicPr>
        <p:blipFill rotWithShape="1">
          <a:blip r:embed="rId4"/>
          <a:srcRect l="62956" t="79299" r="14241" b="10701"/>
          <a:stretch/>
        </p:blipFill>
        <p:spPr>
          <a:xfrm>
            <a:off x="3705409" y="3035440"/>
            <a:ext cx="921530" cy="170083"/>
          </a:xfrm>
          <a:prstGeom prst="rect">
            <a:avLst/>
          </a:prstGeom>
        </p:spPr>
      </p:pic>
      <p:sp>
        <p:nvSpPr>
          <p:cNvPr id="55" name="Oval 54"/>
          <p:cNvSpPr>
            <a:spLocks noChangeAspect="1"/>
          </p:cNvSpPr>
          <p:nvPr/>
        </p:nvSpPr>
        <p:spPr>
          <a:xfrm>
            <a:off x="415441" y="2389514"/>
            <a:ext cx="850972" cy="850972"/>
          </a:xfrm>
          <a:prstGeom prst="ellipse">
            <a:avLst/>
          </a:prstGeom>
          <a:solidFill>
            <a:schemeClr val="bg1"/>
          </a:solidFill>
          <a:ln w="50800">
            <a:noFill/>
          </a:ln>
          <a:effectLst>
            <a:outerShdw blurRad="292100" dist="127000" dir="2700000" algn="tl" rotWithShape="0">
              <a:prstClr val="black">
                <a:alpha val="6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sz="1200" b="1" dirty="0" smtClean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Age in life…</a:t>
            </a:r>
            <a:endParaRPr lang="en-GB" sz="1200" dirty="0">
              <a:solidFill>
                <a:schemeClr val="tx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6" name="Picture 55" descr="chart2144879230.png"/>
          <p:cNvPicPr>
            <a:picLocks noChangeAspect="1"/>
          </p:cNvPicPr>
          <p:nvPr/>
        </p:nvPicPr>
        <p:blipFill rotWithShape="1">
          <a:blip r:embed="rId5"/>
          <a:srcRect l="15757" t="16435" r="8383" b="62712"/>
          <a:stretch/>
        </p:blipFill>
        <p:spPr>
          <a:xfrm>
            <a:off x="1313402" y="3634941"/>
            <a:ext cx="5141773" cy="354677"/>
          </a:xfrm>
          <a:prstGeom prst="rect">
            <a:avLst/>
          </a:prstGeom>
        </p:spPr>
      </p:pic>
      <p:pic>
        <p:nvPicPr>
          <p:cNvPr id="58" name="Picture 57" descr="chart2144879230.png"/>
          <p:cNvPicPr>
            <a:picLocks noChangeAspect="1"/>
          </p:cNvPicPr>
          <p:nvPr/>
        </p:nvPicPr>
        <p:blipFill rotWithShape="1">
          <a:blip r:embed="rId5"/>
          <a:srcRect l="15509" t="64126" r="11306" b="27784"/>
          <a:stretch/>
        </p:blipFill>
        <p:spPr>
          <a:xfrm>
            <a:off x="1316440" y="4031579"/>
            <a:ext cx="2957614" cy="137587"/>
          </a:xfrm>
          <a:prstGeom prst="rect">
            <a:avLst/>
          </a:prstGeom>
        </p:spPr>
      </p:pic>
      <p:sp>
        <p:nvSpPr>
          <p:cNvPr id="60" name="Oval 59"/>
          <p:cNvSpPr>
            <a:spLocks noChangeAspect="1"/>
          </p:cNvSpPr>
          <p:nvPr/>
        </p:nvSpPr>
        <p:spPr>
          <a:xfrm>
            <a:off x="404366" y="3367255"/>
            <a:ext cx="850972" cy="850972"/>
          </a:xfrm>
          <a:prstGeom prst="ellipse">
            <a:avLst/>
          </a:prstGeom>
          <a:solidFill>
            <a:schemeClr val="bg1"/>
          </a:solidFill>
          <a:ln w="50800">
            <a:noFill/>
          </a:ln>
          <a:effectLst>
            <a:outerShdw blurRad="292100" dist="127000" dir="2700000" algn="tl" rotWithShape="0">
              <a:prstClr val="black">
                <a:alpha val="6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sz="1200" b="1" dirty="0" smtClean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Career status</a:t>
            </a:r>
            <a:endParaRPr lang="en-GB" sz="1200" dirty="0">
              <a:solidFill>
                <a:schemeClr val="tx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1" name="Content Placeholder 2"/>
          <p:cNvSpPr txBox="1">
            <a:spLocks/>
          </p:cNvSpPr>
          <p:nvPr/>
        </p:nvSpPr>
        <p:spPr>
          <a:xfrm>
            <a:off x="1246786" y="3679667"/>
            <a:ext cx="473805" cy="2491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342900" rtl="0" eaLnBrk="1" latinLnBrk="0" hangingPunct="1">
              <a:spcBef>
                <a:spcPct val="20000"/>
              </a:spcBef>
              <a:buFont typeface="Arial"/>
              <a:buNone/>
              <a:defRPr sz="1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Font typeface="Arial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 smtClean="0">
                <a:solidFill>
                  <a:schemeClr val="tx1">
                    <a:lumMod val="75000"/>
                  </a:schemeClr>
                </a:solidFill>
              </a:rPr>
              <a:t>5%</a:t>
            </a:r>
            <a:endParaRPr lang="en-GB" dirty="0">
              <a:solidFill>
                <a:schemeClr val="tx1">
                  <a:lumMod val="75000"/>
                </a:schemeClr>
              </a:solidFill>
            </a:endParaRPr>
          </a:p>
        </p:txBody>
      </p:sp>
      <p:sp>
        <p:nvSpPr>
          <p:cNvPr id="62" name="Content Placeholder 2"/>
          <p:cNvSpPr txBox="1">
            <a:spLocks/>
          </p:cNvSpPr>
          <p:nvPr/>
        </p:nvSpPr>
        <p:spPr>
          <a:xfrm>
            <a:off x="1739354" y="3679667"/>
            <a:ext cx="473805" cy="2491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342900" rtl="0" eaLnBrk="1" latinLnBrk="0" hangingPunct="1">
              <a:spcBef>
                <a:spcPct val="20000"/>
              </a:spcBef>
              <a:buFont typeface="Arial"/>
              <a:buNone/>
              <a:defRPr sz="1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Font typeface="Arial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 smtClean="0">
                <a:solidFill>
                  <a:schemeClr val="bg1"/>
                </a:solidFill>
              </a:rPr>
              <a:t>20%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64" name="Content Placeholder 2"/>
          <p:cNvSpPr txBox="1">
            <a:spLocks/>
          </p:cNvSpPr>
          <p:nvPr/>
        </p:nvSpPr>
        <p:spPr>
          <a:xfrm>
            <a:off x="3499884" y="3679667"/>
            <a:ext cx="473805" cy="2491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342900" rtl="0" eaLnBrk="1" latinLnBrk="0" hangingPunct="1">
              <a:spcBef>
                <a:spcPct val="20000"/>
              </a:spcBef>
              <a:buFont typeface="Arial"/>
              <a:buNone/>
              <a:defRPr sz="1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Font typeface="Arial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 smtClean="0">
                <a:solidFill>
                  <a:schemeClr val="bg1"/>
                </a:solidFill>
              </a:rPr>
              <a:t>6%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65" name="Content Placeholder 2"/>
          <p:cNvSpPr txBox="1">
            <a:spLocks/>
          </p:cNvSpPr>
          <p:nvPr/>
        </p:nvSpPr>
        <p:spPr>
          <a:xfrm>
            <a:off x="3723489" y="3679667"/>
            <a:ext cx="473805" cy="2491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342900" rtl="0" eaLnBrk="1" latinLnBrk="0" hangingPunct="1">
              <a:spcBef>
                <a:spcPct val="20000"/>
              </a:spcBef>
              <a:buFont typeface="Arial"/>
              <a:buNone/>
              <a:defRPr sz="1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Font typeface="Arial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 smtClean="0">
                <a:solidFill>
                  <a:schemeClr val="bg1"/>
                </a:solidFill>
              </a:rPr>
              <a:t>4%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66" name="Content Placeholder 2"/>
          <p:cNvSpPr txBox="1">
            <a:spLocks/>
          </p:cNvSpPr>
          <p:nvPr/>
        </p:nvSpPr>
        <p:spPr>
          <a:xfrm>
            <a:off x="4954020" y="3679667"/>
            <a:ext cx="493114" cy="2491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342900" rtl="0" eaLnBrk="1" latinLnBrk="0" hangingPunct="1">
              <a:spcBef>
                <a:spcPct val="20000"/>
              </a:spcBef>
              <a:buFont typeface="Arial"/>
              <a:buNone/>
              <a:defRPr sz="1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Font typeface="Arial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 smtClean="0">
                <a:solidFill>
                  <a:schemeClr val="bg1"/>
                </a:solidFill>
              </a:rPr>
              <a:t>60%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67" name="Content Placeholder 2"/>
          <p:cNvSpPr txBox="1">
            <a:spLocks/>
          </p:cNvSpPr>
          <p:nvPr/>
        </p:nvSpPr>
        <p:spPr>
          <a:xfrm>
            <a:off x="3672787" y="3387831"/>
            <a:ext cx="473805" cy="2491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342900" rtl="0" eaLnBrk="1" latinLnBrk="0" hangingPunct="1">
              <a:spcBef>
                <a:spcPct val="20000"/>
              </a:spcBef>
              <a:buFont typeface="Arial"/>
              <a:buNone/>
              <a:defRPr sz="1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Font typeface="Arial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900" dirty="0" smtClean="0">
                <a:solidFill>
                  <a:schemeClr val="tx1">
                    <a:lumMod val="75000"/>
                  </a:schemeClr>
                </a:solidFill>
              </a:rPr>
              <a:t>1%</a:t>
            </a:r>
            <a:endParaRPr lang="en-GB" sz="900" dirty="0">
              <a:solidFill>
                <a:schemeClr val="tx1">
                  <a:lumMod val="75000"/>
                </a:schemeClr>
              </a:solidFill>
            </a:endParaRPr>
          </a:p>
        </p:txBody>
      </p:sp>
      <p:cxnSp>
        <p:nvCxnSpPr>
          <p:cNvPr id="68" name="Straight Connector 67"/>
          <p:cNvCxnSpPr/>
          <p:nvPr/>
        </p:nvCxnSpPr>
        <p:spPr>
          <a:xfrm>
            <a:off x="3803335" y="3558732"/>
            <a:ext cx="0" cy="144000"/>
          </a:xfrm>
          <a:prstGeom prst="line">
            <a:avLst/>
          </a:prstGeom>
          <a:ln w="12700">
            <a:solidFill>
              <a:schemeClr val="tx1">
                <a:lumMod val="60000"/>
                <a:lumOff val="40000"/>
              </a:schemeClr>
            </a:solidFill>
            <a:tailEnd type="oval" w="sm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9" name="Content Placeholder 2"/>
          <p:cNvSpPr txBox="1">
            <a:spLocks/>
          </p:cNvSpPr>
          <p:nvPr/>
        </p:nvSpPr>
        <p:spPr>
          <a:xfrm>
            <a:off x="3135008" y="3679667"/>
            <a:ext cx="473805" cy="2491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342900" rtl="0" eaLnBrk="1" latinLnBrk="0" hangingPunct="1">
              <a:spcBef>
                <a:spcPct val="20000"/>
              </a:spcBef>
              <a:buFont typeface="Arial"/>
              <a:buNone/>
              <a:defRPr sz="1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Font typeface="Arial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 smtClean="0">
                <a:solidFill>
                  <a:schemeClr val="bg1"/>
                </a:solidFill>
              </a:rPr>
              <a:t>10%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71" name="Content Placeholder 2"/>
          <p:cNvSpPr txBox="1">
            <a:spLocks/>
          </p:cNvSpPr>
          <p:nvPr/>
        </p:nvSpPr>
        <p:spPr>
          <a:xfrm>
            <a:off x="2684956" y="3679667"/>
            <a:ext cx="473805" cy="2491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342900" rtl="0" eaLnBrk="1" latinLnBrk="0" hangingPunct="1">
              <a:spcBef>
                <a:spcPct val="20000"/>
              </a:spcBef>
              <a:buFont typeface="Arial"/>
              <a:buNone/>
              <a:defRPr sz="1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Font typeface="Arial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 smtClean="0">
                <a:solidFill>
                  <a:schemeClr val="bg1"/>
                </a:solidFill>
              </a:rPr>
              <a:t>11%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72" name="Content Placeholder 2"/>
          <p:cNvSpPr txBox="1">
            <a:spLocks/>
          </p:cNvSpPr>
          <p:nvPr/>
        </p:nvSpPr>
        <p:spPr>
          <a:xfrm>
            <a:off x="2342498" y="3679667"/>
            <a:ext cx="473805" cy="2491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342900" rtl="0" eaLnBrk="1" latinLnBrk="0" hangingPunct="1">
              <a:spcBef>
                <a:spcPct val="20000"/>
              </a:spcBef>
              <a:buFont typeface="Arial"/>
              <a:buNone/>
              <a:defRPr sz="1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Font typeface="Arial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 smtClean="0">
                <a:solidFill>
                  <a:schemeClr val="bg1"/>
                </a:solidFill>
              </a:rPr>
              <a:t>8%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73" name="Content Placeholder 2"/>
          <p:cNvSpPr txBox="1">
            <a:spLocks/>
          </p:cNvSpPr>
          <p:nvPr/>
        </p:nvSpPr>
        <p:spPr>
          <a:xfrm>
            <a:off x="1398923" y="3387831"/>
            <a:ext cx="473805" cy="2491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342900" rtl="0" eaLnBrk="1" latinLnBrk="0" hangingPunct="1">
              <a:spcBef>
                <a:spcPct val="20000"/>
              </a:spcBef>
              <a:buFont typeface="Arial"/>
              <a:buNone/>
              <a:defRPr sz="1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Font typeface="Arial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900" dirty="0" smtClean="0">
                <a:solidFill>
                  <a:schemeClr val="tx1">
                    <a:lumMod val="75000"/>
                  </a:schemeClr>
                </a:solidFill>
              </a:rPr>
              <a:t>1%</a:t>
            </a:r>
            <a:endParaRPr lang="en-GB" sz="900" dirty="0">
              <a:solidFill>
                <a:schemeClr val="tx1">
                  <a:lumMod val="75000"/>
                </a:schemeClr>
              </a:solidFill>
            </a:endParaRPr>
          </a:p>
        </p:txBody>
      </p:sp>
      <p:cxnSp>
        <p:nvCxnSpPr>
          <p:cNvPr id="74" name="Straight Connector 73"/>
          <p:cNvCxnSpPr/>
          <p:nvPr/>
        </p:nvCxnSpPr>
        <p:spPr>
          <a:xfrm>
            <a:off x="1529471" y="3558732"/>
            <a:ext cx="0" cy="144000"/>
          </a:xfrm>
          <a:prstGeom prst="line">
            <a:avLst/>
          </a:prstGeom>
          <a:ln w="12700">
            <a:solidFill>
              <a:schemeClr val="tx1">
                <a:lumMod val="60000"/>
                <a:lumOff val="40000"/>
              </a:schemeClr>
            </a:solidFill>
            <a:tailEnd type="oval" w="sm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5" name="Picture 74" descr="chart2144879230.png"/>
          <p:cNvPicPr>
            <a:picLocks noChangeAspect="1"/>
          </p:cNvPicPr>
          <p:nvPr/>
        </p:nvPicPr>
        <p:blipFill rotWithShape="1">
          <a:blip r:embed="rId5"/>
          <a:srcRect l="15509" t="72704" r="11306" b="19802"/>
          <a:stretch/>
        </p:blipFill>
        <p:spPr>
          <a:xfrm>
            <a:off x="1496092" y="4169166"/>
            <a:ext cx="2957614" cy="127461"/>
          </a:xfrm>
          <a:prstGeom prst="rect">
            <a:avLst/>
          </a:prstGeom>
        </p:spPr>
      </p:pic>
      <p:pic>
        <p:nvPicPr>
          <p:cNvPr id="76" name="Picture 75" descr="chart2144879230.png"/>
          <p:cNvPicPr>
            <a:picLocks noChangeAspect="1"/>
          </p:cNvPicPr>
          <p:nvPr/>
        </p:nvPicPr>
        <p:blipFill rotWithShape="1">
          <a:blip r:embed="rId5"/>
          <a:srcRect l="15509" t="80742" r="69903" b="12090"/>
          <a:stretch/>
        </p:blipFill>
        <p:spPr>
          <a:xfrm>
            <a:off x="4503409" y="4169167"/>
            <a:ext cx="589513" cy="121920"/>
          </a:xfrm>
          <a:prstGeom prst="rect">
            <a:avLst/>
          </a:prstGeom>
        </p:spPr>
      </p:pic>
      <p:pic>
        <p:nvPicPr>
          <p:cNvPr id="77" name="Picture 76" descr="chart2144879230.png"/>
          <p:cNvPicPr>
            <a:picLocks noChangeAspect="1"/>
          </p:cNvPicPr>
          <p:nvPr/>
        </p:nvPicPr>
        <p:blipFill rotWithShape="1">
          <a:blip r:embed="rId5"/>
          <a:srcRect l="31279" t="80741" r="11306" b="11601"/>
          <a:stretch/>
        </p:blipFill>
        <p:spPr>
          <a:xfrm>
            <a:off x="3960391" y="4033368"/>
            <a:ext cx="2320305" cy="130249"/>
          </a:xfrm>
          <a:prstGeom prst="rect">
            <a:avLst/>
          </a:prstGeom>
        </p:spPr>
      </p:pic>
      <p:pic>
        <p:nvPicPr>
          <p:cNvPr id="78" name="Picture 77" descr="chart2144879230.png"/>
          <p:cNvPicPr>
            <a:picLocks noChangeAspect="1"/>
          </p:cNvPicPr>
          <p:nvPr/>
        </p:nvPicPr>
        <p:blipFill rotWithShape="1">
          <a:blip r:embed="rId5"/>
          <a:srcRect l="15509" t="88519" r="73167" b="3943"/>
          <a:stretch/>
        </p:blipFill>
        <p:spPr>
          <a:xfrm>
            <a:off x="6215285" y="4027818"/>
            <a:ext cx="457611" cy="128202"/>
          </a:xfrm>
          <a:prstGeom prst="rect">
            <a:avLst/>
          </a:prstGeom>
        </p:spPr>
      </p:pic>
      <p:sp>
        <p:nvSpPr>
          <p:cNvPr id="54" name="Content Placeholder 14"/>
          <p:cNvSpPr txBox="1">
            <a:spLocks/>
          </p:cNvSpPr>
          <p:nvPr/>
        </p:nvSpPr>
        <p:spPr>
          <a:xfrm>
            <a:off x="1" y="4516104"/>
            <a:ext cx="6858000" cy="307092"/>
          </a:xfrm>
          <a:prstGeom prst="rect">
            <a:avLst/>
          </a:prstGeom>
          <a:solidFill>
            <a:srgbClr val="FFFF66">
              <a:alpha val="28000"/>
            </a:srgbClr>
          </a:solidFill>
        </p:spPr>
        <p:txBody>
          <a:bodyPr vert="horz" lIns="91440" tIns="45720" rIns="91440" bIns="45720" rtlCol="0">
            <a:noAutofit/>
          </a:bodyPr>
          <a:lstStyle>
            <a:lvl1pPr marL="0" indent="0" algn="l" defTabSz="342900" rtl="0" eaLnBrk="1" latinLnBrk="0" hangingPunct="1">
              <a:spcBef>
                <a:spcPct val="20000"/>
              </a:spcBef>
              <a:buFont typeface="Arial"/>
              <a:buNone/>
              <a:defRPr sz="1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Font typeface="Arial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0"/>
              </a:spcBef>
            </a:pPr>
            <a:r>
              <a:rPr lang="en-GB" sz="1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Rich vein of free text responses across whole survey: 974 comments totalling over 20,000 words</a:t>
            </a:r>
          </a:p>
          <a:p>
            <a:pPr algn="ctr">
              <a:spcBef>
                <a:spcPts val="0"/>
              </a:spcBef>
            </a:pPr>
            <a:endParaRPr lang="en-GB" sz="1200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352" y="287085"/>
            <a:ext cx="6696344" cy="391272"/>
          </a:xfrm>
        </p:spPr>
        <p:txBody>
          <a:bodyPr/>
          <a:lstStyle/>
          <a:p>
            <a:pPr algn="ctr"/>
            <a:r>
              <a:rPr lang="en-GB" sz="3600" dirty="0" smtClean="0"/>
              <a:t>Children…</a:t>
            </a:r>
            <a:endParaRPr sz="3600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2639" y="4945678"/>
            <a:ext cx="6855361" cy="2491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342900" rtl="0" eaLnBrk="1" latinLnBrk="0" hangingPunct="1">
              <a:spcBef>
                <a:spcPct val="20000"/>
              </a:spcBef>
              <a:buFont typeface="Arial"/>
              <a:buNone/>
              <a:defRPr sz="1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Font typeface="Arial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600" i="1" dirty="0" smtClean="0">
                <a:solidFill>
                  <a:schemeClr val="tx1">
                    <a:lumMod val="60000"/>
                    <a:lumOff val="40000"/>
                  </a:schemeClr>
                </a:solidFill>
              </a:rPr>
              <a:t>Q33: Answered 90 Skipped 68 | Q34: Answered 63 Skipped 95</a:t>
            </a:r>
            <a:endParaRPr lang="en-GB" sz="600" i="1" dirty="0">
              <a:solidFill>
                <a:schemeClr val="tx1">
                  <a:lumMod val="60000"/>
                  <a:lumOff val="40000"/>
                </a:schemeClr>
              </a:solidFill>
            </a:endParaRPr>
          </a:p>
        </p:txBody>
      </p:sp>
      <p:graphicFrame>
        <p:nvGraphicFramePr>
          <p:cNvPr id="24" name="Chart 23"/>
          <p:cNvGraphicFramePr/>
          <p:nvPr>
            <p:extLst>
              <p:ext uri="{D42A27DB-BD31-4B8C-83A1-F6EECF244321}">
                <p14:modId xmlns:p14="http://schemas.microsoft.com/office/powerpoint/2010/main" val="718449920"/>
              </p:ext>
            </p:extLst>
          </p:nvPr>
        </p:nvGraphicFramePr>
        <p:xfrm>
          <a:off x="747942" y="1060535"/>
          <a:ext cx="2569269" cy="25481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1597303" y="2813317"/>
            <a:ext cx="111116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 children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274918" y="1404995"/>
            <a:ext cx="8537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smtClean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 children</a:t>
            </a:r>
            <a:endParaRPr lang="en-GB" sz="1200" dirty="0">
              <a:solidFill>
                <a:schemeClr val="tx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274681" y="1209440"/>
            <a:ext cx="8537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smtClean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3 children</a:t>
            </a:r>
            <a:endParaRPr lang="en-GB" sz="1200" dirty="0">
              <a:solidFill>
                <a:schemeClr val="tx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274444" y="1032288"/>
            <a:ext cx="8537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smtClean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4 children</a:t>
            </a:r>
            <a:endParaRPr lang="en-GB" sz="1200" dirty="0">
              <a:solidFill>
                <a:schemeClr val="tx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" name="Content Placeholder 14"/>
          <p:cNvSpPr txBox="1">
            <a:spLocks/>
          </p:cNvSpPr>
          <p:nvPr/>
        </p:nvSpPr>
        <p:spPr>
          <a:xfrm>
            <a:off x="63664" y="3423702"/>
            <a:ext cx="3304570" cy="39508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342900" rtl="0" eaLnBrk="1" latinLnBrk="0" hangingPunct="1">
              <a:spcBef>
                <a:spcPct val="20000"/>
              </a:spcBef>
              <a:buFont typeface="Arial"/>
              <a:buNone/>
              <a:defRPr sz="1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Font typeface="Arial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0"/>
              </a:spcBef>
            </a:pPr>
            <a:r>
              <a:rPr lang="en-GB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6% of households </a:t>
            </a:r>
          </a:p>
          <a:p>
            <a:pPr algn="ctr">
              <a:spcBef>
                <a:spcPts val="0"/>
              </a:spcBef>
            </a:pPr>
            <a:r>
              <a:rPr lang="en-GB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that responded have </a:t>
            </a:r>
          </a:p>
          <a:p>
            <a:pPr algn="ctr">
              <a:spcBef>
                <a:spcPts val="0"/>
              </a:spcBef>
            </a:pPr>
            <a:r>
              <a:rPr lang="en-GB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children under 12</a:t>
            </a:r>
            <a:endParaRPr lang="en-GB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" name="Content Placeholder 14"/>
          <p:cNvSpPr txBox="1">
            <a:spLocks/>
          </p:cNvSpPr>
          <p:nvPr/>
        </p:nvSpPr>
        <p:spPr>
          <a:xfrm>
            <a:off x="3495560" y="3442768"/>
            <a:ext cx="3304570" cy="39508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342900" rtl="0" eaLnBrk="1" latinLnBrk="0" hangingPunct="1">
              <a:spcBef>
                <a:spcPct val="20000"/>
              </a:spcBef>
              <a:buFont typeface="Arial"/>
              <a:buNone/>
              <a:defRPr sz="1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Font typeface="Arial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0"/>
              </a:spcBef>
            </a:pPr>
            <a:r>
              <a:rPr lang="en-GB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GB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 those that responded, </a:t>
            </a:r>
          </a:p>
          <a:p>
            <a:pPr algn="ctr">
              <a:spcBef>
                <a:spcPts val="0"/>
              </a:spcBef>
            </a:pPr>
            <a:r>
              <a:rPr lang="en-GB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12 households have children at Primary or Secondary </a:t>
            </a:r>
            <a:r>
              <a:rPr lang="en-GB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GB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chool</a:t>
            </a:r>
            <a:endParaRPr lang="en-GB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7" name="Chart 46"/>
          <p:cNvGraphicFramePr/>
          <p:nvPr>
            <p:extLst>
              <p:ext uri="{D42A27DB-BD31-4B8C-83A1-F6EECF244321}">
                <p14:modId xmlns:p14="http://schemas.microsoft.com/office/powerpoint/2010/main" val="3885079874"/>
              </p:ext>
            </p:extLst>
          </p:nvPr>
        </p:nvGraphicFramePr>
        <p:xfrm>
          <a:off x="3557833" y="1060535"/>
          <a:ext cx="2569269" cy="25481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41" name="TextBox 40"/>
          <p:cNvSpPr txBox="1"/>
          <p:nvPr/>
        </p:nvSpPr>
        <p:spPr>
          <a:xfrm>
            <a:off x="5762028" y="1999794"/>
            <a:ext cx="11072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smtClean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 children at Secondary School</a:t>
            </a:r>
            <a:endParaRPr lang="en-GB" sz="1200" dirty="0">
              <a:solidFill>
                <a:schemeClr val="tx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3466625" y="1292031"/>
            <a:ext cx="10127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smtClean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9 children at Keevil School</a:t>
            </a:r>
            <a:endParaRPr lang="en-GB" sz="1200" dirty="0">
              <a:solidFill>
                <a:schemeClr val="tx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4842466" y="1106922"/>
            <a:ext cx="171459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smtClean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 child at a pre-school</a:t>
            </a:r>
            <a:endParaRPr lang="en-GB" sz="1200" dirty="0">
              <a:solidFill>
                <a:schemeClr val="tx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095285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M-template-20140529">
  <a:themeElements>
    <a:clrScheme name="Custom 1">
      <a:dk1>
        <a:srgbClr val="333333"/>
      </a:dk1>
      <a:lt1>
        <a:sysClr val="window" lastClr="FFFFFF"/>
      </a:lt1>
      <a:dk2>
        <a:srgbClr val="666666"/>
      </a:dk2>
      <a:lt2>
        <a:srgbClr val="EEECE1"/>
      </a:lt2>
      <a:accent1>
        <a:srgbClr val="8BAB42"/>
      </a:accent1>
      <a:accent2>
        <a:srgbClr val="CCCCCC"/>
      </a:accent2>
      <a:accent3>
        <a:srgbClr val="60574C"/>
      </a:accent3>
      <a:accent4>
        <a:srgbClr val="31859C"/>
      </a:accent4>
      <a:accent5>
        <a:srgbClr val="A8BC33"/>
      </a:accent5>
      <a:accent6>
        <a:srgbClr val="FFFFFF"/>
      </a:accent6>
      <a:hlink>
        <a:srgbClr val="31859C"/>
      </a:hlink>
      <a:folHlink>
        <a:srgbClr val="31859C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Data slides">
  <a:themeElements>
    <a:clrScheme name="Custom 1">
      <a:dk1>
        <a:srgbClr val="333333"/>
      </a:dk1>
      <a:lt1>
        <a:sysClr val="window" lastClr="FFFFFF"/>
      </a:lt1>
      <a:dk2>
        <a:srgbClr val="666666"/>
      </a:dk2>
      <a:lt2>
        <a:srgbClr val="EEECE1"/>
      </a:lt2>
      <a:accent1>
        <a:srgbClr val="8BAB42"/>
      </a:accent1>
      <a:accent2>
        <a:srgbClr val="CCCCCC"/>
      </a:accent2>
      <a:accent3>
        <a:srgbClr val="60574C"/>
      </a:accent3>
      <a:accent4>
        <a:srgbClr val="31859C"/>
      </a:accent4>
      <a:accent5>
        <a:srgbClr val="A8BC33"/>
      </a:accent5>
      <a:accent6>
        <a:srgbClr val="FFFFFF"/>
      </a:accent6>
      <a:hlink>
        <a:srgbClr val="31859C"/>
      </a:hlink>
      <a:folHlink>
        <a:srgbClr val="31859C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Response Summary">
  <a:themeElements>
    <a:clrScheme name="Custom 1">
      <a:dk1>
        <a:srgbClr val="333333"/>
      </a:dk1>
      <a:lt1>
        <a:sysClr val="window" lastClr="FFFFFF"/>
      </a:lt1>
      <a:dk2>
        <a:srgbClr val="666666"/>
      </a:dk2>
      <a:lt2>
        <a:srgbClr val="EEECE1"/>
      </a:lt2>
      <a:accent1>
        <a:srgbClr val="8BAB42"/>
      </a:accent1>
      <a:accent2>
        <a:srgbClr val="CCCCCC"/>
      </a:accent2>
      <a:accent3>
        <a:srgbClr val="60574C"/>
      </a:accent3>
      <a:accent4>
        <a:srgbClr val="31859C"/>
      </a:accent4>
      <a:accent5>
        <a:srgbClr val="A8BC33"/>
      </a:accent5>
      <a:accent6>
        <a:srgbClr val="FFFFFF"/>
      </a:accent6>
      <a:hlink>
        <a:srgbClr val="31859C"/>
      </a:hlink>
      <a:folHlink>
        <a:srgbClr val="31859C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SM-template-20140529.potx</Template>
  <TotalTime>8393</TotalTime>
  <Words>1820</Words>
  <Application>Microsoft Office PowerPoint</Application>
  <PresentationFormat>Custom</PresentationFormat>
  <Paragraphs>473</Paragraphs>
  <Slides>17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17</vt:i4>
      </vt:variant>
    </vt:vector>
  </HeadingPairs>
  <TitlesOfParts>
    <vt:vector size="24" baseType="lpstr">
      <vt:lpstr>Arial</vt:lpstr>
      <vt:lpstr>Calibri</vt:lpstr>
      <vt:lpstr>Helvetica Neue</vt:lpstr>
      <vt:lpstr>Times New Roman</vt:lpstr>
      <vt:lpstr>SM-template-20140529</vt:lpstr>
      <vt:lpstr>Data slides</vt:lpstr>
      <vt:lpstr>Response Summary</vt:lpstr>
      <vt:lpstr>Traffic: PARKING</vt:lpstr>
      <vt:lpstr>Traffic: SPEED &amp; VOLUME</vt:lpstr>
      <vt:lpstr>BUS SERVICES</vt:lpstr>
      <vt:lpstr>TRANSPORT</vt:lpstr>
      <vt:lpstr>ROADS, VERGES &amp; BYWAYS</vt:lpstr>
      <vt:lpstr>Housing &amp; Dev: ENVIRONMENT</vt:lpstr>
      <vt:lpstr>Housing &amp; Dev: ENVIRONMENT</vt:lpstr>
      <vt:lpstr>Housing &amp; Dev: ENVIRONMENT</vt:lpstr>
      <vt:lpstr>Housing &amp; Dev: ENVIRONMENT</vt:lpstr>
      <vt:lpstr>HOUSING &amp; DEVELOPMENT</vt:lpstr>
      <vt:lpstr>HOUSING &amp; DEVELOPMENT</vt:lpstr>
      <vt:lpstr>OTHER: aspects of village life</vt:lpstr>
      <vt:lpstr>OTHER: use of amenities</vt:lpstr>
      <vt:lpstr>OTHER: use of amenities</vt:lpstr>
      <vt:lpstr>OTHER: Sources of information</vt:lpstr>
      <vt:lpstr>PowerPoint Presentation</vt:lpstr>
      <vt:lpstr>Children…</vt:lpstr>
    </vt:vector>
  </TitlesOfParts>
  <Company>SurveyMonkey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Melissa Clarke</dc:creator>
  <cp:lastModifiedBy>Sarah Dow</cp:lastModifiedBy>
  <cp:revision>236</cp:revision>
  <cp:lastPrinted>2019-05-13T17:47:28Z</cp:lastPrinted>
  <dcterms:created xsi:type="dcterms:W3CDTF">2014-01-30T23:18:11Z</dcterms:created>
  <dcterms:modified xsi:type="dcterms:W3CDTF">2019-06-26T01:35:54Z</dcterms:modified>
</cp:coreProperties>
</file>